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 id="261" r:id="rId3"/>
  </p:sldIdLst>
  <p:sldSz cx="6858000" cy="9906000" type="A4"/>
  <p:notesSz cx="6954838"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325195"/>
    <a:srgbClr val="9ADEBC"/>
    <a:srgbClr val="15FFFF"/>
    <a:srgbClr val="CCEC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501" autoAdjust="0"/>
  </p:normalViewPr>
  <p:slideViewPr>
    <p:cSldViewPr snapToGrid="0">
      <p:cViewPr>
        <p:scale>
          <a:sx n="100" d="100"/>
          <a:sy n="100" d="100"/>
        </p:scale>
        <p:origin x="1824" y="-5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5C9582B-95FC-4BC8-8A44-837849AFA3EF}" type="datetimeFigureOut">
              <a:rPr lang="en-US" smtClean="0"/>
              <a:t>1/26/2025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08304D-F2F6-402B-8D36-9814FE72CB28}" type="slidenum">
              <a:rPr lang="en-US" smtClean="0"/>
              <a:t>‹#›</a:t>
            </a:fld>
            <a:endParaRPr lang="en-US"/>
          </a:p>
        </p:txBody>
      </p:sp>
    </p:spTree>
    <p:extLst>
      <p:ext uri="{BB962C8B-B14F-4D97-AF65-F5344CB8AC3E}">
        <p14:creationId xmlns:p14="http://schemas.microsoft.com/office/powerpoint/2010/main" val="2442963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C9582B-95FC-4BC8-8A44-837849AFA3EF}" type="datetimeFigureOut">
              <a:rPr lang="en-US" smtClean="0"/>
              <a:t>1/26/2025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08304D-F2F6-402B-8D36-9814FE72CB28}" type="slidenum">
              <a:rPr lang="en-US" smtClean="0"/>
              <a:t>‹#›</a:t>
            </a:fld>
            <a:endParaRPr lang="en-US"/>
          </a:p>
        </p:txBody>
      </p:sp>
    </p:spTree>
    <p:extLst>
      <p:ext uri="{BB962C8B-B14F-4D97-AF65-F5344CB8AC3E}">
        <p14:creationId xmlns:p14="http://schemas.microsoft.com/office/powerpoint/2010/main" val="711292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C9582B-95FC-4BC8-8A44-837849AFA3EF}" type="datetimeFigureOut">
              <a:rPr lang="en-US" smtClean="0"/>
              <a:t>1/26/2025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08304D-F2F6-402B-8D36-9814FE72CB28}" type="slidenum">
              <a:rPr lang="en-US" smtClean="0"/>
              <a:t>‹#›</a:t>
            </a:fld>
            <a:endParaRPr lang="en-US"/>
          </a:p>
        </p:txBody>
      </p:sp>
    </p:spTree>
    <p:extLst>
      <p:ext uri="{BB962C8B-B14F-4D97-AF65-F5344CB8AC3E}">
        <p14:creationId xmlns:p14="http://schemas.microsoft.com/office/powerpoint/2010/main" val="1607459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C9582B-95FC-4BC8-8A44-837849AFA3EF}" type="datetimeFigureOut">
              <a:rPr lang="en-US" smtClean="0"/>
              <a:t>1/26/2025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08304D-F2F6-402B-8D36-9814FE72CB28}" type="slidenum">
              <a:rPr lang="en-US" smtClean="0"/>
              <a:t>‹#›</a:t>
            </a:fld>
            <a:endParaRPr lang="en-US"/>
          </a:p>
        </p:txBody>
      </p:sp>
    </p:spTree>
    <p:extLst>
      <p:ext uri="{BB962C8B-B14F-4D97-AF65-F5344CB8AC3E}">
        <p14:creationId xmlns:p14="http://schemas.microsoft.com/office/powerpoint/2010/main" val="3220548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C9582B-95FC-4BC8-8A44-837849AFA3EF}" type="datetimeFigureOut">
              <a:rPr lang="en-US" smtClean="0"/>
              <a:t>1/26/2025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08304D-F2F6-402B-8D36-9814FE72CB28}" type="slidenum">
              <a:rPr lang="en-US" smtClean="0"/>
              <a:t>‹#›</a:t>
            </a:fld>
            <a:endParaRPr lang="en-US"/>
          </a:p>
        </p:txBody>
      </p:sp>
    </p:spTree>
    <p:extLst>
      <p:ext uri="{BB962C8B-B14F-4D97-AF65-F5344CB8AC3E}">
        <p14:creationId xmlns:p14="http://schemas.microsoft.com/office/powerpoint/2010/main" val="1316011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5C9582B-95FC-4BC8-8A44-837849AFA3EF}" type="datetimeFigureOut">
              <a:rPr lang="en-US" smtClean="0"/>
              <a:t>1/26/2025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08304D-F2F6-402B-8D36-9814FE72CB28}" type="slidenum">
              <a:rPr lang="en-US" smtClean="0"/>
              <a:t>‹#›</a:t>
            </a:fld>
            <a:endParaRPr lang="en-US"/>
          </a:p>
        </p:txBody>
      </p:sp>
    </p:spTree>
    <p:extLst>
      <p:ext uri="{BB962C8B-B14F-4D97-AF65-F5344CB8AC3E}">
        <p14:creationId xmlns:p14="http://schemas.microsoft.com/office/powerpoint/2010/main" val="2587008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C9582B-95FC-4BC8-8A44-837849AFA3EF}" type="datetimeFigureOut">
              <a:rPr lang="en-US" smtClean="0"/>
              <a:t>1/26/2025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08304D-F2F6-402B-8D36-9814FE72CB28}" type="slidenum">
              <a:rPr lang="en-US" smtClean="0"/>
              <a:t>‹#›</a:t>
            </a:fld>
            <a:endParaRPr lang="en-US"/>
          </a:p>
        </p:txBody>
      </p:sp>
    </p:spTree>
    <p:extLst>
      <p:ext uri="{BB962C8B-B14F-4D97-AF65-F5344CB8AC3E}">
        <p14:creationId xmlns:p14="http://schemas.microsoft.com/office/powerpoint/2010/main" val="17044941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5C9582B-95FC-4BC8-8A44-837849AFA3EF}" type="datetimeFigureOut">
              <a:rPr lang="en-US" smtClean="0"/>
              <a:t>1/26/2025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08304D-F2F6-402B-8D36-9814FE72CB28}" type="slidenum">
              <a:rPr lang="en-US" smtClean="0"/>
              <a:t>‹#›</a:t>
            </a:fld>
            <a:endParaRPr lang="en-US"/>
          </a:p>
        </p:txBody>
      </p:sp>
    </p:spTree>
    <p:extLst>
      <p:ext uri="{BB962C8B-B14F-4D97-AF65-F5344CB8AC3E}">
        <p14:creationId xmlns:p14="http://schemas.microsoft.com/office/powerpoint/2010/main" val="878425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C9582B-95FC-4BC8-8A44-837849AFA3EF}" type="datetimeFigureOut">
              <a:rPr lang="en-US" smtClean="0"/>
              <a:t>1/26/2025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08304D-F2F6-402B-8D36-9814FE72CB28}" type="slidenum">
              <a:rPr lang="en-US" smtClean="0"/>
              <a:t>‹#›</a:t>
            </a:fld>
            <a:endParaRPr lang="en-US"/>
          </a:p>
        </p:txBody>
      </p:sp>
    </p:spTree>
    <p:extLst>
      <p:ext uri="{BB962C8B-B14F-4D97-AF65-F5344CB8AC3E}">
        <p14:creationId xmlns:p14="http://schemas.microsoft.com/office/powerpoint/2010/main" val="523438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95C9582B-95FC-4BC8-8A44-837849AFA3EF}" type="datetimeFigureOut">
              <a:rPr lang="en-US" smtClean="0"/>
              <a:t>1/26/2025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08304D-F2F6-402B-8D36-9814FE72CB28}" type="slidenum">
              <a:rPr lang="en-US" smtClean="0"/>
              <a:t>‹#›</a:t>
            </a:fld>
            <a:endParaRPr lang="en-US"/>
          </a:p>
        </p:txBody>
      </p:sp>
    </p:spTree>
    <p:extLst>
      <p:ext uri="{BB962C8B-B14F-4D97-AF65-F5344CB8AC3E}">
        <p14:creationId xmlns:p14="http://schemas.microsoft.com/office/powerpoint/2010/main" val="36606091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95C9582B-95FC-4BC8-8A44-837849AFA3EF}" type="datetimeFigureOut">
              <a:rPr lang="en-US" smtClean="0"/>
              <a:t>1/26/2025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08304D-F2F6-402B-8D36-9814FE72CB28}" type="slidenum">
              <a:rPr lang="en-US" smtClean="0"/>
              <a:t>‹#›</a:t>
            </a:fld>
            <a:endParaRPr lang="en-US"/>
          </a:p>
        </p:txBody>
      </p:sp>
    </p:spTree>
    <p:extLst>
      <p:ext uri="{BB962C8B-B14F-4D97-AF65-F5344CB8AC3E}">
        <p14:creationId xmlns:p14="http://schemas.microsoft.com/office/powerpoint/2010/main" val="1662985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5C9582B-95FC-4BC8-8A44-837849AFA3EF}" type="datetimeFigureOut">
              <a:rPr lang="en-US" smtClean="0"/>
              <a:t>1/26/2025</a:t>
            </a:fld>
            <a:endParaRPr 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F108304D-F2F6-402B-8D36-9814FE72CB28}" type="slidenum">
              <a:rPr lang="en-US" smtClean="0"/>
              <a:t>‹#›</a:t>
            </a:fld>
            <a:endParaRPr lang="en-US"/>
          </a:p>
        </p:txBody>
      </p:sp>
    </p:spTree>
    <p:extLst>
      <p:ext uri="{BB962C8B-B14F-4D97-AF65-F5344CB8AC3E}">
        <p14:creationId xmlns:p14="http://schemas.microsoft.com/office/powerpoint/2010/main" val="12449406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ethics.research.ac.ir/MenuPage.php?page=103"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ounded Rectangle 20"/>
          <p:cNvSpPr/>
          <p:nvPr/>
        </p:nvSpPr>
        <p:spPr>
          <a:xfrm>
            <a:off x="370640" y="4812370"/>
            <a:ext cx="6049198" cy="4327704"/>
          </a:xfrm>
          <a:prstGeom prst="roundRect">
            <a:avLst/>
          </a:prstGeom>
          <a:gradFill>
            <a:gsLst>
              <a:gs pos="86000">
                <a:srgbClr val="F6B79D"/>
              </a:gs>
              <a:gs pos="65491">
                <a:srgbClr val="FCE7DF"/>
              </a:gs>
              <a:gs pos="74000">
                <a:srgbClr val="FDECE6"/>
              </a:gs>
              <a:gs pos="45000">
                <a:schemeClr val="bg1"/>
              </a:gs>
              <a:gs pos="100000">
                <a:schemeClr val="accent2">
                  <a:lumMod val="105000"/>
                  <a:satMod val="103000"/>
                  <a:tint val="73000"/>
                </a:schemeClr>
              </a:gs>
              <a:gs pos="100000">
                <a:schemeClr val="accent2">
                  <a:lumMod val="105000"/>
                  <a:satMod val="109000"/>
                  <a:tint val="81000"/>
                </a:schemeClr>
              </a:gs>
            </a:gsLst>
          </a:gradFill>
        </p:spPr>
        <p:style>
          <a:lnRef idx="1">
            <a:schemeClr val="accent2"/>
          </a:lnRef>
          <a:fillRef idx="2">
            <a:schemeClr val="accent2"/>
          </a:fillRef>
          <a:effectRef idx="1">
            <a:schemeClr val="accent2"/>
          </a:effectRef>
          <a:fontRef idx="minor">
            <a:schemeClr val="dk1"/>
          </a:fontRef>
        </p:style>
        <p:txBody>
          <a:bodyPr rtlCol="0" anchor="ctr"/>
          <a:lstStyle/>
          <a:p>
            <a:pPr algn="just" rtl="1"/>
            <a:r>
              <a:rPr lang="fa-IR" sz="1100" dirty="0">
                <a:solidFill>
                  <a:schemeClr val="tx1"/>
                </a:solidFill>
                <a:cs typeface="B Nazanin" panose="00000400000000000000" pitchFamily="2" charset="-78"/>
              </a:rPr>
              <a:t>نمونه ها و بافت های بدن انسان یکی از منابع مهم و در دسترس برای انجام پژوهش هایی است که می تواند اثربخشی بسیاری مداخلات پرخطر را نشان دهد بدون اینکه انسانی در معرض این خطرات قرار گیرد. پژوهشگران گاهی به این موضوع می اندیشند که اگر قرار است اضافه نمونه هایی مانند خون و یا بافت های برداشت شده از بدن انسان در اتاق های عمل و یا آرشیو های مراکز آسیب شناسی و یا زیست بانک ها دور ریخته شوند چرا در این زمینه ملاحظات اخلاقی مطرح می شود، در این خصوص راهنماهایی بر طبق نوع مطالعه وجود دارد و کارگروه های اخلاق در پژوهش های زیست پزشکی کشور، مطالعه روی نمونه های انسانی را مورد توجه قرار می دهند</a:t>
            </a:r>
            <a:r>
              <a:rPr lang="fa-IR" sz="1100" dirty="0" smtClean="0">
                <a:solidFill>
                  <a:schemeClr val="tx1"/>
                </a:solidFill>
                <a:cs typeface="B Nazanin" panose="00000400000000000000" pitchFamily="2" charset="-78"/>
              </a:rPr>
              <a:t>. </a:t>
            </a:r>
            <a:r>
              <a:rPr lang="fa-IR" sz="1100" dirty="0">
                <a:solidFill>
                  <a:schemeClr val="tx1"/>
                </a:solidFill>
                <a:cs typeface="B Nazanin" panose="00000400000000000000" pitchFamily="2" charset="-78"/>
              </a:rPr>
              <a:t>به نظر می رسد اساساً تصور دور ریختنی بودن بافت ها این سؤال را ایجاد می کند و باعث می شود پژوهشگران به ملاحظات اخلاقی این نوع پژوهش ها کمتر توجه داشته باشند</a:t>
            </a:r>
            <a:r>
              <a:rPr lang="fa-IR" sz="1100" dirty="0" smtClean="0">
                <a:solidFill>
                  <a:schemeClr val="tx1"/>
                </a:solidFill>
                <a:cs typeface="B Nazanin" panose="00000400000000000000" pitchFamily="2" charset="-78"/>
              </a:rPr>
              <a:t>. </a:t>
            </a:r>
            <a:r>
              <a:rPr lang="fa-IR" sz="1100" dirty="0">
                <a:solidFill>
                  <a:schemeClr val="tx1"/>
                </a:solidFill>
                <a:cs typeface="B Nazanin" panose="00000400000000000000" pitchFamily="2" charset="-78"/>
              </a:rPr>
              <a:t>در این مقاله کوتاه، چهار نکته مهم و قابل توجه در این نوع مطالعات بیان می شود. </a:t>
            </a:r>
            <a:endParaRPr lang="en-US" sz="1100" dirty="0" smtClean="0">
              <a:solidFill>
                <a:schemeClr val="tx1"/>
              </a:solidFill>
              <a:cs typeface="B Nazanin" panose="00000400000000000000" pitchFamily="2" charset="-78"/>
            </a:endParaRPr>
          </a:p>
          <a:p>
            <a:pPr algn="just" rtl="1"/>
            <a:r>
              <a:rPr lang="fa-IR" sz="1100" dirty="0" smtClean="0">
                <a:solidFill>
                  <a:schemeClr val="tx1"/>
                </a:solidFill>
                <a:cs typeface="B Nazanin" panose="00000400000000000000" pitchFamily="2" charset="-78"/>
              </a:rPr>
              <a:t>راهنمای </a:t>
            </a:r>
            <a:r>
              <a:rPr lang="fa-IR" sz="1100" dirty="0">
                <a:solidFill>
                  <a:schemeClr val="tx1"/>
                </a:solidFill>
                <a:cs typeface="B Nazanin" panose="00000400000000000000" pitchFamily="2" charset="-78"/>
              </a:rPr>
              <a:t>اخلاق حرفه ای شاغلین حرف پزشکی مصوب سال 97 سازمان نظام پزشکی کشور در فصل رازداری و حریم خصوصی در ماده 89 بر این نکته تأکید می کند که تمام نمونه های به دست آمده از بدن بیماران از جمله خون و سایر مایعات بدن، نمونه های ژنتیکی و حتی عکس های رادیوگرافی جز حریم خصوصی بیمار تلقی می شوند و انجام اقدامات آموزشی و یا پژوهشی با آنها نیازمند رضایت کتبی بیمار است (1</a:t>
            </a:r>
            <a:r>
              <a:rPr lang="fa-IR" sz="1100" dirty="0" smtClean="0">
                <a:solidFill>
                  <a:schemeClr val="tx1"/>
                </a:solidFill>
                <a:cs typeface="B Nazanin" panose="00000400000000000000" pitchFamily="2" charset="-78"/>
              </a:rPr>
              <a:t>). </a:t>
            </a:r>
            <a:r>
              <a:rPr lang="fa-IR" sz="1100" dirty="0">
                <a:solidFill>
                  <a:schemeClr val="tx1"/>
                </a:solidFill>
                <a:cs typeface="B Nazanin" panose="00000400000000000000" pitchFamily="2" charset="-78"/>
              </a:rPr>
              <a:t>در صورتی که ارتباط داده های ژنتیک انسانی با فرد به طور برگشت ناپذیر قطع شده باشد؛ این داده ها را مشروط به کسب مجوز کارگروه/ کمیته های اخلاق بصورت بی نام و غیرقابل استناد می توان مورد استفاده قرار </a:t>
            </a:r>
            <a:r>
              <a:rPr lang="fa-IR" sz="1100" dirty="0" smtClean="0">
                <a:solidFill>
                  <a:schemeClr val="tx1"/>
                </a:solidFill>
                <a:cs typeface="B Nazanin" panose="00000400000000000000" pitchFamily="2" charset="-78"/>
              </a:rPr>
              <a:t>داد(2)</a:t>
            </a:r>
            <a:endParaRPr lang="en-US" sz="1100" dirty="0">
              <a:solidFill>
                <a:schemeClr val="tx1"/>
              </a:solidFill>
              <a:cs typeface="B Nazanin" panose="00000400000000000000" pitchFamily="2" charset="-78"/>
            </a:endParaRPr>
          </a:p>
          <a:p>
            <a:pPr algn="just" rtl="1"/>
            <a:r>
              <a:rPr lang="fa-IR" sz="1100" dirty="0">
                <a:solidFill>
                  <a:schemeClr val="tx1"/>
                </a:solidFill>
                <a:cs typeface="B Nazanin" panose="00000400000000000000" pitchFamily="2" charset="-78"/>
              </a:rPr>
              <a:t>از دیگر سو، طبق بند 25 راهنمای عمومی اخلاق در پژوهش های زیست پزشکی مصوب کشوری پژوهشگر مسئول حفظ اسرار شرکت کنندگان در پژوهش و  رعايت حريم خصوصي آنهاست و برای انتشار یافته ها باید رضایت آگاهانه آنان را کسب </a:t>
            </a:r>
            <a:r>
              <a:rPr lang="fa-IR" sz="1100" dirty="0" smtClean="0">
                <a:solidFill>
                  <a:schemeClr val="tx1"/>
                </a:solidFill>
                <a:cs typeface="B Nazanin" panose="00000400000000000000" pitchFamily="2" charset="-78"/>
              </a:rPr>
              <a:t>کند(3). </a:t>
            </a:r>
            <a:r>
              <a:rPr lang="fa-IR" sz="1100" dirty="0">
                <a:solidFill>
                  <a:schemeClr val="tx1"/>
                </a:solidFill>
                <a:cs typeface="B Nazanin" panose="00000400000000000000" pitchFamily="2" charset="-78"/>
              </a:rPr>
              <a:t>علاوه بر این طبق بندهای </a:t>
            </a:r>
            <a:r>
              <a:rPr lang="fa-IR" sz="1100" dirty="0" smtClean="0">
                <a:solidFill>
                  <a:schemeClr val="tx1"/>
                </a:solidFill>
                <a:cs typeface="B Nazanin" panose="00000400000000000000" pitchFamily="2" charset="-78"/>
              </a:rPr>
              <a:t>1،6،7،8 </a:t>
            </a:r>
            <a:r>
              <a:rPr lang="fa-IR" sz="1100" dirty="0">
                <a:solidFill>
                  <a:schemeClr val="tx1"/>
                </a:solidFill>
                <a:cs typeface="B Nazanin" panose="00000400000000000000" pitchFamily="2" charset="-78"/>
              </a:rPr>
              <a:t>راهنماي اخلاقی پژوهش بر روی عضو و بافت </a:t>
            </a:r>
            <a:r>
              <a:rPr lang="fa-IR" sz="1100" dirty="0" smtClean="0">
                <a:solidFill>
                  <a:schemeClr val="tx1"/>
                </a:solidFill>
                <a:cs typeface="B Nazanin" panose="00000400000000000000" pitchFamily="2" charset="-78"/>
              </a:rPr>
              <a:t>انسانی، </a:t>
            </a:r>
            <a:r>
              <a:rPr lang="fa-IR" sz="1100" dirty="0">
                <a:solidFill>
                  <a:schemeClr val="tx1"/>
                </a:solidFill>
                <a:cs typeface="B Nazanin" panose="00000400000000000000" pitchFamily="2" charset="-78"/>
              </a:rPr>
              <a:t>در ايران بافت‌ها و نمونه های بدن انسان دارای کرامت دانسته شده و باید در نگهداری و نابودسازی آنها شئونات مربوط رعایت شود. حتی اطلاعات حاصل، راز حرفه ای نامیده شده است و باید تا حد امکان به صورت بی نام غیر قابل رد یابی مورد استفاده قرار </a:t>
            </a:r>
            <a:r>
              <a:rPr lang="fa-IR" sz="1100" dirty="0" smtClean="0">
                <a:solidFill>
                  <a:schemeClr val="tx1"/>
                </a:solidFill>
                <a:cs typeface="B Nazanin" panose="00000400000000000000" pitchFamily="2" charset="-78"/>
              </a:rPr>
              <a:t>گیرند(3). </a:t>
            </a:r>
            <a:endParaRPr lang="en-US" sz="1100" dirty="0" smtClean="0">
              <a:solidFill>
                <a:schemeClr val="tx1"/>
              </a:solidFill>
              <a:cs typeface="B Nazanin" panose="00000400000000000000" pitchFamily="2" charset="-78"/>
            </a:endParaRPr>
          </a:p>
          <a:p>
            <a:pPr algn="just" rtl="1"/>
            <a:r>
              <a:rPr lang="fa-IR" sz="1100" dirty="0" smtClean="0">
                <a:solidFill>
                  <a:schemeClr val="tx1"/>
                </a:solidFill>
                <a:cs typeface="B Nazanin" panose="00000400000000000000" pitchFamily="2" charset="-78"/>
              </a:rPr>
              <a:t>از </a:t>
            </a:r>
            <a:r>
              <a:rPr lang="fa-IR" sz="1100" dirty="0">
                <a:solidFill>
                  <a:schemeClr val="tx1"/>
                </a:solidFill>
                <a:cs typeface="B Nazanin" panose="00000400000000000000" pitchFamily="2" charset="-78"/>
              </a:rPr>
              <a:t>دیگر نکات بسیار حائز اهمیت در مطالعاتی که پژوهشگران به خصوص دانشجویان تحصیلات تکمیلی علوم پایه پزشکی تحت نظارت اساتید راهنما انجام می دهند، توجه به این موضوع است که نمونه های استخراج شده از بدن انسان به هر شکل به عنوان منابع ژنتیکی کشور شناخته می شوند و طبق قانون حفاظت و بهره برداری از منابع ژنتیک کشور مصوب سال </a:t>
            </a:r>
            <a:r>
              <a:rPr lang="fa-IR" sz="1100" dirty="0" smtClean="0">
                <a:solidFill>
                  <a:schemeClr val="tx1"/>
                </a:solidFill>
                <a:cs typeface="B Nazanin" panose="00000400000000000000" pitchFamily="2" charset="-78"/>
              </a:rPr>
              <a:t>1396(4) </a:t>
            </a:r>
            <a:r>
              <a:rPr lang="fa-IR" sz="1100" dirty="0">
                <a:solidFill>
                  <a:schemeClr val="tx1"/>
                </a:solidFill>
                <a:cs typeface="B Nazanin" panose="00000400000000000000" pitchFamily="2" charset="-78"/>
              </a:rPr>
              <a:t>تنها در اختیار دانشگاه ها و مؤسسات آموزشی و پژوهشی معتبر بوده و این مراکز می توانند با اجازه صاحبان نمونه ها آنها را نگهداری کنند. </a:t>
            </a:r>
            <a:endParaRPr lang="en-US" sz="1100" dirty="0">
              <a:solidFill>
                <a:schemeClr val="tx1"/>
              </a:solidFill>
              <a:cs typeface="B Nazanin" panose="00000400000000000000" pitchFamily="2" charset="-78"/>
            </a:endParaRPr>
          </a:p>
        </p:txBody>
      </p:sp>
      <p:sp>
        <p:nvSpPr>
          <p:cNvPr id="2" name="AutoShape 2"/>
          <p:cNvSpPr/>
          <p:nvPr/>
        </p:nvSpPr>
        <p:spPr>
          <a:xfrm>
            <a:off x="197724" y="0"/>
            <a:ext cx="25299" cy="10314744"/>
          </a:xfrm>
          <a:prstGeom prst="line">
            <a:avLst/>
          </a:prstGeom>
          <a:ln w="47625" cap="flat">
            <a:solidFill>
              <a:srgbClr val="000000">
                <a:alpha val="33725"/>
              </a:srgbClr>
            </a:solidFill>
            <a:prstDash val="solid"/>
            <a:headEnd type="none" w="sm" len="sm"/>
            <a:tailEnd type="none" w="sm" len="sm"/>
          </a:ln>
        </p:spPr>
        <p:txBody>
          <a:bodyPr/>
          <a:lstStyle/>
          <a:p>
            <a:endParaRPr lang="en-US" sz="1592" dirty="0"/>
          </a:p>
        </p:txBody>
      </p:sp>
      <p:sp>
        <p:nvSpPr>
          <p:cNvPr id="3" name="AutoShape 3"/>
          <p:cNvSpPr/>
          <p:nvPr/>
        </p:nvSpPr>
        <p:spPr>
          <a:xfrm>
            <a:off x="6471258" y="0"/>
            <a:ext cx="125966" cy="10314744"/>
          </a:xfrm>
          <a:prstGeom prst="line">
            <a:avLst/>
          </a:prstGeom>
          <a:ln w="47625" cap="flat">
            <a:solidFill>
              <a:srgbClr val="000000">
                <a:alpha val="33725"/>
              </a:srgbClr>
            </a:solidFill>
            <a:prstDash val="solid"/>
            <a:headEnd type="none" w="sm" len="sm"/>
            <a:tailEnd type="none" w="sm" len="sm"/>
          </a:ln>
        </p:spPr>
        <p:txBody>
          <a:bodyPr/>
          <a:lstStyle/>
          <a:p>
            <a:endParaRPr lang="en-US" sz="1592" dirty="0"/>
          </a:p>
        </p:txBody>
      </p:sp>
      <p:sp>
        <p:nvSpPr>
          <p:cNvPr id="4" name="TextBox 4"/>
          <p:cNvSpPr txBox="1"/>
          <p:nvPr/>
        </p:nvSpPr>
        <p:spPr>
          <a:xfrm>
            <a:off x="817462" y="299359"/>
            <a:ext cx="5338875" cy="895117"/>
          </a:xfrm>
          <a:prstGeom prst="rect">
            <a:avLst/>
          </a:prstGeom>
        </p:spPr>
        <p:txBody>
          <a:bodyPr wrap="square" lIns="0" tIns="0" rIns="0" bIns="0" rtlCol="0" anchor="t">
            <a:spAutoFit/>
          </a:bodyPr>
          <a:lstStyle/>
          <a:p>
            <a:pPr algn="ctr" rtl="1">
              <a:lnSpc>
                <a:spcPts val="7973"/>
              </a:lnSpc>
            </a:pPr>
            <a:r>
              <a:rPr lang="fa-IR" sz="2177" b="1" dirty="0">
                <a:ln>
                  <a:solidFill>
                    <a:srgbClr val="660066"/>
                  </a:solidFill>
                </a:ln>
                <a:solidFill>
                  <a:schemeClr val="accent1">
                    <a:lumMod val="75000"/>
                  </a:schemeClr>
                </a:solidFill>
                <a:cs typeface="B Zar" panose="00000400000000000000" pitchFamily="2" charset="-78"/>
              </a:rPr>
              <a:t>گاهنامه</a:t>
            </a:r>
            <a:r>
              <a:rPr lang="fa-IR" sz="2540" b="1" dirty="0">
                <a:ln>
                  <a:solidFill>
                    <a:srgbClr val="660066"/>
                  </a:solidFill>
                </a:ln>
                <a:solidFill>
                  <a:schemeClr val="accent1">
                    <a:lumMod val="75000"/>
                  </a:schemeClr>
                </a:solidFill>
                <a:cs typeface="B Zar" panose="00000400000000000000" pitchFamily="2" charset="-78"/>
              </a:rPr>
              <a:t> </a:t>
            </a:r>
            <a:r>
              <a:rPr lang="fa-IR" sz="3266" b="1" dirty="0">
                <a:ln>
                  <a:solidFill>
                    <a:srgbClr val="660066"/>
                  </a:solidFill>
                </a:ln>
                <a:solidFill>
                  <a:schemeClr val="accent3">
                    <a:lumMod val="75000"/>
                  </a:schemeClr>
                </a:solidFill>
                <a:cs typeface="B Zar" panose="00000400000000000000" pitchFamily="2" charset="-78"/>
              </a:rPr>
              <a:t>اخلاق</a:t>
            </a:r>
            <a:r>
              <a:rPr lang="fa-IR" sz="3266" b="1" dirty="0">
                <a:ln>
                  <a:solidFill>
                    <a:srgbClr val="660066"/>
                  </a:solidFill>
                </a:ln>
                <a:solidFill>
                  <a:schemeClr val="accent6">
                    <a:lumMod val="75000"/>
                  </a:schemeClr>
                </a:solidFill>
                <a:cs typeface="B Zar" panose="00000400000000000000" pitchFamily="2" charset="-78"/>
              </a:rPr>
              <a:t> </a:t>
            </a:r>
            <a:r>
              <a:rPr lang="fa-IR" sz="3266" b="1" dirty="0">
                <a:ln>
                  <a:solidFill>
                    <a:srgbClr val="660066"/>
                  </a:solidFill>
                </a:ln>
                <a:solidFill>
                  <a:schemeClr val="accent1">
                    <a:lumMod val="75000"/>
                  </a:schemeClr>
                </a:solidFill>
                <a:cs typeface="B Zar" panose="00000400000000000000" pitchFamily="2" charset="-78"/>
              </a:rPr>
              <a:t>در </a:t>
            </a:r>
            <a:r>
              <a:rPr lang="fa-IR" sz="3266" b="1" dirty="0">
                <a:ln>
                  <a:solidFill>
                    <a:srgbClr val="660066"/>
                  </a:solidFill>
                </a:ln>
                <a:solidFill>
                  <a:schemeClr val="accent6">
                    <a:lumMod val="50000"/>
                  </a:schemeClr>
                </a:solidFill>
                <a:cs typeface="B Zar" panose="00000400000000000000" pitchFamily="2" charset="-78"/>
              </a:rPr>
              <a:t>پژوهش</a:t>
            </a:r>
            <a:endParaRPr lang="en-US" sz="2540" b="1" dirty="0">
              <a:ln>
                <a:solidFill>
                  <a:srgbClr val="660066"/>
                </a:solidFill>
              </a:ln>
              <a:solidFill>
                <a:schemeClr val="accent6">
                  <a:lumMod val="50000"/>
                </a:schemeClr>
              </a:solidFill>
              <a:cs typeface="B Zar" panose="00000400000000000000" pitchFamily="2" charset="-78"/>
            </a:endParaRPr>
          </a:p>
        </p:txBody>
      </p:sp>
      <p:sp>
        <p:nvSpPr>
          <p:cNvPr id="5" name="AutoShape 5"/>
          <p:cNvSpPr/>
          <p:nvPr/>
        </p:nvSpPr>
        <p:spPr>
          <a:xfrm>
            <a:off x="489879" y="1358383"/>
            <a:ext cx="5878538" cy="0"/>
          </a:xfrm>
          <a:prstGeom prst="line">
            <a:avLst/>
          </a:prstGeom>
          <a:ln w="57150" cap="flat">
            <a:solidFill>
              <a:srgbClr val="000000"/>
            </a:solidFill>
            <a:prstDash val="solid"/>
            <a:headEnd type="none" w="sm" len="sm"/>
            <a:tailEnd type="none" w="sm" len="sm"/>
          </a:ln>
        </p:spPr>
        <p:txBody>
          <a:bodyPr/>
          <a:lstStyle/>
          <a:p>
            <a:endParaRPr lang="en-US" sz="1633" dirty="0"/>
          </a:p>
        </p:txBody>
      </p:sp>
      <p:sp>
        <p:nvSpPr>
          <p:cNvPr id="6" name="AutoShape 6"/>
          <p:cNvSpPr/>
          <p:nvPr/>
        </p:nvSpPr>
        <p:spPr>
          <a:xfrm flipV="1">
            <a:off x="-61802" y="9158696"/>
            <a:ext cx="6988929" cy="11067"/>
          </a:xfrm>
          <a:prstGeom prst="line">
            <a:avLst/>
          </a:prstGeom>
          <a:ln w="47625" cap="flat">
            <a:solidFill>
              <a:srgbClr val="000000"/>
            </a:solidFill>
            <a:prstDash val="solid"/>
            <a:headEnd type="none" w="sm" len="sm"/>
            <a:tailEnd type="none" w="sm" len="sm"/>
          </a:ln>
        </p:spPr>
        <p:txBody>
          <a:bodyPr/>
          <a:lstStyle/>
          <a:p>
            <a:endParaRPr lang="en-US" sz="1592" dirty="0"/>
          </a:p>
        </p:txBody>
      </p:sp>
      <p:sp>
        <p:nvSpPr>
          <p:cNvPr id="14" name="TextBox 14"/>
          <p:cNvSpPr txBox="1"/>
          <p:nvPr/>
        </p:nvSpPr>
        <p:spPr>
          <a:xfrm>
            <a:off x="481071" y="1109345"/>
            <a:ext cx="1306701" cy="157735"/>
          </a:xfrm>
          <a:prstGeom prst="rect">
            <a:avLst/>
          </a:prstGeom>
        </p:spPr>
        <p:txBody>
          <a:bodyPr wrap="square" lIns="0" tIns="0" rIns="0" bIns="0" rtlCol="0" anchor="t">
            <a:spAutoFit/>
          </a:bodyPr>
          <a:lstStyle/>
          <a:p>
            <a:pPr algn="ctr" rtl="1">
              <a:lnSpc>
                <a:spcPts val="1164"/>
              </a:lnSpc>
            </a:pPr>
            <a:r>
              <a:rPr lang="fa-IR" sz="1100" b="1" dirty="0">
                <a:effectLst>
                  <a:outerShdw blurRad="38100" dist="38100" dir="2700000" algn="tl">
                    <a:srgbClr val="000000">
                      <a:alpha val="43137"/>
                    </a:srgbClr>
                  </a:outerShdw>
                </a:effectLst>
                <a:latin typeface="Glacial Indifference"/>
                <a:cs typeface="B Zar" panose="00000400000000000000" pitchFamily="2" charset="-78"/>
              </a:rPr>
              <a:t>شماره </a:t>
            </a:r>
            <a:r>
              <a:rPr lang="fa-IR" sz="1100" b="1" dirty="0" smtClean="0">
                <a:effectLst>
                  <a:outerShdw blurRad="38100" dist="38100" dir="2700000" algn="tl">
                    <a:srgbClr val="000000">
                      <a:alpha val="43137"/>
                    </a:srgbClr>
                  </a:outerShdw>
                </a:effectLst>
                <a:latin typeface="Glacial Indifference"/>
                <a:cs typeface="B Zar" panose="00000400000000000000" pitchFamily="2" charset="-78"/>
              </a:rPr>
              <a:t>3  </a:t>
            </a:r>
            <a:r>
              <a:rPr lang="fa-IR" sz="1100" b="1" dirty="0" smtClean="0">
                <a:effectLst>
                  <a:outerShdw blurRad="38100" dist="38100" dir="2700000" algn="tl">
                    <a:srgbClr val="000000">
                      <a:alpha val="43137"/>
                    </a:srgbClr>
                  </a:outerShdw>
                </a:effectLst>
                <a:latin typeface="Glacial Indifference"/>
                <a:cs typeface="B Zar" panose="00000400000000000000" pitchFamily="2" charset="-78"/>
              </a:rPr>
              <a:t>بهمن </a:t>
            </a:r>
            <a:r>
              <a:rPr lang="fa-IR" sz="1100" b="1" dirty="0" smtClean="0">
                <a:effectLst>
                  <a:outerShdw blurRad="38100" dist="38100" dir="2700000" algn="tl">
                    <a:srgbClr val="000000">
                      <a:alpha val="43137"/>
                    </a:srgbClr>
                  </a:outerShdw>
                </a:effectLst>
                <a:latin typeface="Glacial Indifference"/>
                <a:cs typeface="B Zar" panose="00000400000000000000" pitchFamily="2" charset="-78"/>
              </a:rPr>
              <a:t>۱۴۰۳</a:t>
            </a:r>
            <a:endParaRPr lang="en-US" sz="1100" b="1" dirty="0">
              <a:effectLst>
                <a:outerShdw blurRad="38100" dist="38100" dir="2700000" algn="tl">
                  <a:srgbClr val="000000">
                    <a:alpha val="43137"/>
                  </a:srgbClr>
                </a:outerShdw>
              </a:effectLst>
              <a:latin typeface="Glacial Indifference"/>
              <a:cs typeface="B Zar" panose="00000400000000000000" pitchFamily="2" charset="-78"/>
            </a:endParaRPr>
          </a:p>
        </p:txBody>
      </p:sp>
      <p:sp>
        <p:nvSpPr>
          <p:cNvPr id="23" name="Freeform 23"/>
          <p:cNvSpPr/>
          <p:nvPr/>
        </p:nvSpPr>
        <p:spPr>
          <a:xfrm rot="5400000">
            <a:off x="3216759" y="5922376"/>
            <a:ext cx="421218" cy="7054246"/>
          </a:xfrm>
          <a:custGeom>
            <a:avLst/>
            <a:gdLst/>
            <a:ahLst/>
            <a:cxnLst/>
            <a:rect l="l" t="t" r="r" b="b"/>
            <a:pathLst>
              <a:path w="550720" h="4283203">
                <a:moveTo>
                  <a:pt x="0" y="0"/>
                </a:moveTo>
                <a:lnTo>
                  <a:pt x="550720" y="0"/>
                </a:lnTo>
                <a:lnTo>
                  <a:pt x="550720" y="4283203"/>
                </a:lnTo>
                <a:lnTo>
                  <a:pt x="0" y="4283203"/>
                </a:lnTo>
                <a:close/>
              </a:path>
            </a:pathLst>
          </a:custGeom>
        </p:spPr>
        <p:style>
          <a:lnRef idx="2">
            <a:schemeClr val="accent2">
              <a:shade val="50000"/>
            </a:schemeClr>
          </a:lnRef>
          <a:fillRef idx="1">
            <a:schemeClr val="accent2"/>
          </a:fillRef>
          <a:effectRef idx="0">
            <a:schemeClr val="accent2"/>
          </a:effectRef>
          <a:fontRef idx="minor">
            <a:schemeClr val="lt1"/>
          </a:fontRef>
        </p:style>
        <p:txBody>
          <a:bodyPr/>
          <a:lstStyle/>
          <a:p>
            <a:endParaRPr lang="en-US" sz="1592" dirty="0">
              <a:solidFill>
                <a:srgbClr val="FFFF93"/>
              </a:solidFill>
            </a:endParaRPr>
          </a:p>
        </p:txBody>
      </p:sp>
      <p:sp>
        <p:nvSpPr>
          <p:cNvPr id="7" name="TextBox 6">
            <a:extLst>
              <a:ext uri="{FF2B5EF4-FFF2-40B4-BE49-F238E27FC236}">
                <a16:creationId xmlns="" xmlns:a16="http://schemas.microsoft.com/office/drawing/2014/main" id="{87A03A2B-047A-9FBA-423F-3CF98F677DD2}"/>
              </a:ext>
            </a:extLst>
          </p:cNvPr>
          <p:cNvSpPr txBox="1"/>
          <p:nvPr/>
        </p:nvSpPr>
        <p:spPr>
          <a:xfrm>
            <a:off x="380302" y="9261681"/>
            <a:ext cx="6011614" cy="364074"/>
          </a:xfrm>
          <a:prstGeom prst="rect">
            <a:avLst/>
          </a:prstGeom>
          <a:noFill/>
        </p:spPr>
        <p:txBody>
          <a:bodyPr wrap="square" rtlCol="0">
            <a:spAutoFit/>
          </a:bodyPr>
          <a:lstStyle/>
          <a:p>
            <a:pPr algn="ctr" rtl="1"/>
            <a:r>
              <a:rPr lang="fa-IR" sz="883" b="1" dirty="0" smtClean="0">
                <a:cs typeface="B Nazanin" panose="00000400000000000000" pitchFamily="2" charset="-78"/>
              </a:rPr>
              <a:t>آدرس: تهران</a:t>
            </a:r>
            <a:r>
              <a:rPr lang="fa-IR" sz="883" b="1" dirty="0">
                <a:cs typeface="B Nazanin" panose="00000400000000000000" pitchFamily="2" charset="-78"/>
              </a:rPr>
              <a:t>، میدان صنعت، بلوار فرحزادی، بلوار ایوانک شرقی، وزارت بهداشت، درمان و آموزش پزشکی، بلوک </a:t>
            </a:r>
            <a:r>
              <a:rPr lang="en-US" sz="883" b="1" dirty="0">
                <a:cs typeface="B Nazanin" panose="00000400000000000000" pitchFamily="2" charset="-78"/>
              </a:rPr>
              <a:t>A</a:t>
            </a:r>
            <a:r>
              <a:rPr lang="fa-IR" sz="883" b="1" dirty="0">
                <a:cs typeface="B Nazanin" panose="00000400000000000000" pitchFamily="2" charset="-78"/>
              </a:rPr>
              <a:t>، طبقه سیزدهم، معاونت تحقیقات و فناوری، کارگروه وزارتی اخلاق در </a:t>
            </a:r>
            <a:r>
              <a:rPr lang="fa-IR" sz="883" b="1" dirty="0" smtClean="0">
                <a:cs typeface="B Nazanin" panose="00000400000000000000" pitchFamily="2" charset="-78"/>
              </a:rPr>
              <a:t>پژوهش              ایمیل</a:t>
            </a:r>
            <a:r>
              <a:rPr lang="fa-IR" sz="883" b="1" dirty="0">
                <a:cs typeface="B Nazanin" panose="00000400000000000000" pitchFamily="2" charset="-78"/>
              </a:rPr>
              <a:t>: </a:t>
            </a:r>
            <a:r>
              <a:rPr lang="en-US" sz="883" b="1" dirty="0">
                <a:cs typeface="B Nazanin" panose="00000400000000000000" pitchFamily="2" charset="-78"/>
              </a:rPr>
              <a:t>ethics@behdasht.gov.ir</a:t>
            </a:r>
            <a:r>
              <a:rPr lang="fa-IR" sz="883" b="1" dirty="0">
                <a:cs typeface="B Nazanin" panose="00000400000000000000" pitchFamily="2" charset="-78"/>
              </a:rPr>
              <a:t>        </a:t>
            </a:r>
            <a:r>
              <a:rPr lang="en-US" sz="883" b="1" dirty="0" smtClean="0">
                <a:cs typeface="B Nazanin" panose="00000400000000000000" pitchFamily="2" charset="-78"/>
              </a:rPr>
              <a:t>  </a:t>
            </a:r>
            <a:r>
              <a:rPr lang="fa-IR" sz="883" b="1" dirty="0" smtClean="0">
                <a:cs typeface="B Nazanin" panose="00000400000000000000" pitchFamily="2" charset="-78"/>
              </a:rPr>
              <a:t>          </a:t>
            </a:r>
            <a:r>
              <a:rPr lang="en-US" sz="883" b="1" dirty="0" smtClean="0">
                <a:cs typeface="B Nazanin" panose="00000400000000000000" pitchFamily="2" charset="-78"/>
              </a:rPr>
              <a:t>     </a:t>
            </a:r>
            <a:r>
              <a:rPr lang="fa-IR" sz="883" b="1" dirty="0" smtClean="0">
                <a:cs typeface="B Nazanin" panose="00000400000000000000" pitchFamily="2" charset="-78"/>
              </a:rPr>
              <a:t>       </a:t>
            </a:r>
            <a:r>
              <a:rPr lang="fa-IR" sz="883" b="1" dirty="0">
                <a:cs typeface="B Nazanin" panose="00000400000000000000" pitchFamily="2" charset="-78"/>
              </a:rPr>
              <a:t>سایت:</a:t>
            </a:r>
            <a:r>
              <a:rPr lang="en-US" sz="883" b="1" dirty="0">
                <a:cs typeface="B Nazanin" panose="00000400000000000000" pitchFamily="2" charset="-78"/>
              </a:rPr>
              <a:t>https://ethics.research.ac.ir  </a:t>
            </a:r>
          </a:p>
        </p:txBody>
      </p:sp>
      <p:sp>
        <p:nvSpPr>
          <p:cNvPr id="8" name="TextBox 7">
            <a:extLst>
              <a:ext uri="{FF2B5EF4-FFF2-40B4-BE49-F238E27FC236}">
                <a16:creationId xmlns="" xmlns:a16="http://schemas.microsoft.com/office/drawing/2014/main" id="{22103F67-9572-6823-931D-FD7F3640FF6D}"/>
              </a:ext>
            </a:extLst>
          </p:cNvPr>
          <p:cNvSpPr txBox="1"/>
          <p:nvPr/>
        </p:nvSpPr>
        <p:spPr>
          <a:xfrm>
            <a:off x="3911010" y="7648963"/>
            <a:ext cx="2398162" cy="343620"/>
          </a:xfrm>
          <a:prstGeom prst="rect">
            <a:avLst/>
          </a:prstGeom>
          <a:noFill/>
        </p:spPr>
        <p:txBody>
          <a:bodyPr wrap="square" rtlCol="0">
            <a:spAutoFit/>
          </a:bodyPr>
          <a:lstStyle/>
          <a:p>
            <a:pPr algn="ctr" rtl="1"/>
            <a:endParaRPr lang="en-US" sz="1633" dirty="0"/>
          </a:p>
        </p:txBody>
      </p:sp>
      <p:sp>
        <p:nvSpPr>
          <p:cNvPr id="24" name="AutoShape 12">
            <a:extLst>
              <a:ext uri="{FF2B5EF4-FFF2-40B4-BE49-F238E27FC236}">
                <a16:creationId xmlns="" xmlns:a16="http://schemas.microsoft.com/office/drawing/2014/main" id="{30ABEADF-66DC-B012-860A-1ABA2FDD8A52}"/>
              </a:ext>
            </a:extLst>
          </p:cNvPr>
          <p:cNvSpPr/>
          <p:nvPr/>
        </p:nvSpPr>
        <p:spPr>
          <a:xfrm>
            <a:off x="3825292" y="5778612"/>
            <a:ext cx="2520000" cy="1396648"/>
          </a:xfrm>
          <a:prstGeom prst="rect">
            <a:avLst/>
          </a:prstGeom>
          <a:noFill/>
        </p:spPr>
        <p:txBody>
          <a:bodyPr/>
          <a:lstStyle/>
          <a:p>
            <a:endParaRPr lang="en-US" sz="1565" dirty="0"/>
          </a:p>
        </p:txBody>
      </p:sp>
      <p:sp>
        <p:nvSpPr>
          <p:cNvPr id="26" name="Rectangle 25"/>
          <p:cNvSpPr/>
          <p:nvPr/>
        </p:nvSpPr>
        <p:spPr>
          <a:xfrm>
            <a:off x="489879" y="4026896"/>
            <a:ext cx="5459064" cy="449635"/>
          </a:xfrm>
          <a:prstGeom prst="rect">
            <a:avLst/>
          </a:prstGeom>
          <a:gradFill>
            <a:gsLst>
              <a:gs pos="35000">
                <a:schemeClr val="accent2">
                  <a:satMod val="103000"/>
                  <a:lumMod val="102000"/>
                  <a:tint val="94000"/>
                </a:schemeClr>
              </a:gs>
              <a:gs pos="68000">
                <a:schemeClr val="accent2">
                  <a:satMod val="110000"/>
                  <a:lumMod val="100000"/>
                  <a:shade val="100000"/>
                </a:schemeClr>
              </a:gs>
              <a:gs pos="92000">
                <a:schemeClr val="accent2">
                  <a:lumMod val="40000"/>
                  <a:lumOff val="60000"/>
                </a:schemeClr>
              </a:gs>
            </a:gsLst>
          </a:gradFill>
        </p:spPr>
        <p:style>
          <a:lnRef idx="0">
            <a:schemeClr val="accent2"/>
          </a:lnRef>
          <a:fillRef idx="3">
            <a:schemeClr val="accent2"/>
          </a:fillRef>
          <a:effectRef idx="3">
            <a:schemeClr val="accent2"/>
          </a:effectRef>
          <a:fontRef idx="minor">
            <a:schemeClr val="lt1"/>
          </a:fontRef>
        </p:style>
        <p:txBody>
          <a:bodyPr wrap="square">
            <a:spAutoFit/>
          </a:bodyPr>
          <a:lstStyle/>
          <a:p>
            <a:endParaRPr lang="en-US" sz="8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9" name="Rectangle 8"/>
          <p:cNvSpPr/>
          <p:nvPr/>
        </p:nvSpPr>
        <p:spPr>
          <a:xfrm>
            <a:off x="275291" y="4080006"/>
            <a:ext cx="5826775" cy="322396"/>
          </a:xfrm>
          <a:prstGeom prst="rect">
            <a:avLst/>
          </a:prstGeom>
        </p:spPr>
        <p:txBody>
          <a:bodyPr wrap="square">
            <a:spAutoFit/>
          </a:bodyPr>
          <a:lstStyle/>
          <a:p>
            <a:pPr algn="ctr" rtl="1">
              <a:lnSpc>
                <a:spcPct val="115000"/>
              </a:lnSpc>
              <a:spcBef>
                <a:spcPts val="1200"/>
              </a:spcBef>
              <a:spcAft>
                <a:spcPts val="800"/>
              </a:spcAft>
            </a:pPr>
            <a:r>
              <a:rPr lang="ar-SA" sz="1300" b="1" dirty="0">
                <a:cs typeface="B Titr" panose="00000700000000000000" pitchFamily="2" charset="-78"/>
              </a:rPr>
              <a:t>جای خالی متخصصان اخلاق پزشکی در کارگروه‌های اخلاق دانشگاه</a:t>
            </a:r>
            <a:r>
              <a:rPr lang="fa-IR" sz="1300" b="1" dirty="0">
                <a:cs typeface="B Titr" panose="00000700000000000000" pitchFamily="2" charset="-78"/>
              </a:rPr>
              <a:t>‌</a:t>
            </a:r>
            <a:r>
              <a:rPr lang="ar-SA" sz="1300" b="1" dirty="0">
                <a:cs typeface="B Titr" panose="00000700000000000000" pitchFamily="2" charset="-78"/>
              </a:rPr>
              <a:t>های علوم </a:t>
            </a:r>
            <a:r>
              <a:rPr lang="ar-SA" sz="1300" b="1" dirty="0" smtClean="0">
                <a:cs typeface="B Titr" panose="00000700000000000000" pitchFamily="2" charset="-78"/>
              </a:rPr>
              <a:t>پزشکی</a:t>
            </a:r>
            <a:endParaRPr lang="en-US" sz="1300" dirty="0">
              <a:cs typeface="B Titr" panose="00000700000000000000" pitchFamily="2" charset="-78"/>
            </a:endParaRPr>
          </a:p>
        </p:txBody>
      </p:sp>
      <p:sp>
        <p:nvSpPr>
          <p:cNvPr id="18" name="Rectangle 17"/>
          <p:cNvSpPr/>
          <p:nvPr/>
        </p:nvSpPr>
        <p:spPr>
          <a:xfrm>
            <a:off x="1787772" y="4522285"/>
            <a:ext cx="4382198" cy="384721"/>
          </a:xfrm>
          <a:prstGeom prst="rect">
            <a:avLst/>
          </a:prstGeom>
          <a:gradFill>
            <a:gsLst>
              <a:gs pos="0">
                <a:schemeClr val="accent4">
                  <a:lumMod val="20000"/>
                  <a:lumOff val="80000"/>
                </a:schemeClr>
              </a:gs>
              <a:gs pos="25000">
                <a:schemeClr val="accent2">
                  <a:satMod val="110000"/>
                  <a:lumMod val="100000"/>
                  <a:shade val="100000"/>
                </a:schemeClr>
              </a:gs>
              <a:gs pos="86000">
                <a:schemeClr val="accent2">
                  <a:lumMod val="99000"/>
                  <a:satMod val="120000"/>
                  <a:shade val="78000"/>
                </a:schemeClr>
              </a:gs>
            </a:gsLst>
          </a:gradFill>
        </p:spPr>
        <p:style>
          <a:lnRef idx="0">
            <a:schemeClr val="accent2"/>
          </a:lnRef>
          <a:fillRef idx="3">
            <a:schemeClr val="accent2"/>
          </a:fillRef>
          <a:effectRef idx="3">
            <a:schemeClr val="accent2"/>
          </a:effectRef>
          <a:fontRef idx="minor">
            <a:schemeClr val="lt1"/>
          </a:fontRef>
        </p:style>
        <p:txBody>
          <a:bodyPr wrap="square">
            <a:spAutoFit/>
          </a:bodyPr>
          <a:lstStyle/>
          <a:p>
            <a:pPr algn="ctr">
              <a:lnSpc>
                <a:spcPct val="150000"/>
              </a:lnSpc>
            </a:pPr>
            <a:r>
              <a:rPr lang="fa-IR" sz="800" b="1" dirty="0">
                <a:solidFill>
                  <a:schemeClr val="tx1"/>
                </a:solidFill>
                <a:cs typeface="B Titr" panose="00000700000000000000" pitchFamily="2" charset="-78"/>
              </a:rPr>
              <a:t>دکتر مینا مبشر، دانشیار اخلاق پزشکی، گروه تاریخ و اخلاق پزشکی، دانشکده طب ایرانی، دانشگاه علوم پزشکی کرمان</a:t>
            </a:r>
            <a:endParaRPr lang="en-US" sz="800" b="1" dirty="0">
              <a:solidFill>
                <a:schemeClr val="tx1"/>
              </a:solidFill>
              <a:cs typeface="B Titr" panose="00000700000000000000" pitchFamily="2" charset="-78"/>
            </a:endParaRPr>
          </a:p>
          <a:p>
            <a:endParaRPr lang="en-US" sz="700" dirty="0">
              <a:solidFill>
                <a:schemeClr val="tx1">
                  <a:lumMod val="95000"/>
                  <a:lumOff val="5000"/>
                </a:schemeClr>
              </a:solidFill>
              <a:latin typeface="Calibri" panose="020F0502020204030204" pitchFamily="34" charset="0"/>
              <a:ea typeface="Calibri" panose="020F0502020204030204" pitchFamily="34" charset="0"/>
              <a:cs typeface="B Nazanin" panose="00000400000000000000" pitchFamily="2" charset="-78"/>
            </a:endParaRPr>
          </a:p>
        </p:txBody>
      </p:sp>
      <p:sp>
        <p:nvSpPr>
          <p:cNvPr id="17" name="Freeform 20"/>
          <p:cNvSpPr/>
          <p:nvPr/>
        </p:nvSpPr>
        <p:spPr>
          <a:xfrm rot="5400000">
            <a:off x="3285434" y="-3178416"/>
            <a:ext cx="391903" cy="7115173"/>
          </a:xfrm>
          <a:custGeom>
            <a:avLst/>
            <a:gdLst/>
            <a:ahLst/>
            <a:cxnLst/>
            <a:rect l="l" t="t" r="r" b="b"/>
            <a:pathLst>
              <a:path w="550720" h="4283203">
                <a:moveTo>
                  <a:pt x="0" y="0"/>
                </a:moveTo>
                <a:lnTo>
                  <a:pt x="550720" y="0"/>
                </a:lnTo>
                <a:lnTo>
                  <a:pt x="550720" y="4283203"/>
                </a:lnTo>
                <a:lnTo>
                  <a:pt x="0" y="4283203"/>
                </a:lnTo>
                <a:close/>
              </a:path>
            </a:pathLst>
          </a:custGeom>
          <a:gradFill flip="none" rotWithShape="1">
            <a:gsLst>
              <a:gs pos="0">
                <a:schemeClr val="accent2">
                  <a:lumMod val="40000"/>
                  <a:lumOff val="60000"/>
                </a:schemeClr>
              </a:gs>
              <a:gs pos="74000">
                <a:schemeClr val="accent2">
                  <a:lumMod val="95000"/>
                  <a:lumOff val="5000"/>
                </a:schemeClr>
              </a:gs>
              <a:gs pos="100000">
                <a:schemeClr val="accent2">
                  <a:lumMod val="60000"/>
                </a:schemeClr>
              </a:gs>
            </a:gsLst>
            <a:path path="circle">
              <a:fillToRect l="50000" t="130000" r="50000" b="-30000"/>
            </a:path>
            <a:tileRect/>
          </a:gradFill>
        </p:spPr>
        <p:style>
          <a:lnRef idx="0">
            <a:schemeClr val="accent2"/>
          </a:lnRef>
          <a:fillRef idx="3">
            <a:schemeClr val="accent2"/>
          </a:fillRef>
          <a:effectRef idx="3">
            <a:schemeClr val="accent2"/>
          </a:effectRef>
          <a:fontRef idx="minor">
            <a:schemeClr val="lt1"/>
          </a:fontRef>
        </p:style>
        <p:txBody>
          <a:bodyPr vert="vert270" anchor="ctr"/>
          <a:lstStyle/>
          <a:p>
            <a:pPr algn="ctr"/>
            <a:r>
              <a:rPr lang="fa-IR" b="1" dirty="0" smtClean="0">
                <a:solidFill>
                  <a:schemeClr val="tx1"/>
                </a:solidFill>
                <a:effectLst>
                  <a:outerShdw blurRad="38100" dist="38100" dir="2700000" algn="tl">
                    <a:srgbClr val="000000">
                      <a:alpha val="43137"/>
                    </a:srgbClr>
                  </a:outerShdw>
                </a:effectLst>
                <a:cs typeface="B Nazanin" panose="00000400000000000000" pitchFamily="2" charset="-78"/>
              </a:rPr>
              <a:t>بسمه تعالی</a:t>
            </a:r>
            <a:endParaRPr lang="en-US" b="1" dirty="0">
              <a:solidFill>
                <a:schemeClr val="tx1"/>
              </a:solidFill>
              <a:effectLst>
                <a:outerShdw blurRad="38100" dist="38100" dir="2700000" algn="tl">
                  <a:srgbClr val="000000">
                    <a:alpha val="43137"/>
                  </a:srgbClr>
                </a:outerShdw>
              </a:effectLst>
              <a:cs typeface="B Nazanin" panose="00000400000000000000" pitchFamily="2" charset="-78"/>
            </a:endParaRPr>
          </a:p>
        </p:txBody>
      </p:sp>
      <p:sp>
        <p:nvSpPr>
          <p:cNvPr id="19" name="Rounded Rectangle 18"/>
          <p:cNvSpPr/>
          <p:nvPr/>
        </p:nvSpPr>
        <p:spPr>
          <a:xfrm rot="10800000" flipV="1">
            <a:off x="264781" y="1728698"/>
            <a:ext cx="6136152" cy="2085100"/>
          </a:xfrm>
          <a:prstGeom prst="roundRect">
            <a:avLst/>
          </a:prstGeom>
          <a:gradFill>
            <a:gsLst>
              <a:gs pos="13000">
                <a:schemeClr val="bg1"/>
              </a:gs>
              <a:gs pos="0">
                <a:schemeClr val="bg1"/>
              </a:gs>
              <a:gs pos="100000">
                <a:schemeClr val="accent2">
                  <a:lumMod val="105000"/>
                  <a:satMod val="109000"/>
                  <a:tint val="81000"/>
                </a:schemeClr>
              </a:gs>
            </a:gsLst>
          </a:gradFill>
        </p:spPr>
        <p:style>
          <a:lnRef idx="1">
            <a:schemeClr val="accent2"/>
          </a:lnRef>
          <a:fillRef idx="2">
            <a:schemeClr val="accent2"/>
          </a:fillRef>
          <a:effectRef idx="1">
            <a:schemeClr val="accent2"/>
          </a:effectRef>
          <a:fontRef idx="minor">
            <a:schemeClr val="dk1"/>
          </a:fontRef>
        </p:style>
        <p:txBody>
          <a:bodyPr rtlCol="0" anchor="ctr"/>
          <a:lstStyle/>
          <a:p>
            <a:pPr algn="just" rtl="1"/>
            <a:r>
              <a:rPr lang="fa-IR" sz="1100" b="1" dirty="0" smtClean="0">
                <a:solidFill>
                  <a:schemeClr val="tx1"/>
                </a:solidFill>
                <a:cs typeface="B Nazanin" panose="00000400000000000000" pitchFamily="2" charset="-78"/>
              </a:rPr>
              <a:t>                                                 </a:t>
            </a:r>
          </a:p>
          <a:p>
            <a:pPr algn="just" rtl="1"/>
            <a:r>
              <a:rPr lang="fa-IR" sz="1400" b="1" dirty="0">
                <a:cs typeface="B Nazanin" panose="00000400000000000000" pitchFamily="2" charset="-78"/>
              </a:rPr>
              <a:t>دکتر شاهین آخوند زاده معاون تحقیقات و فناوری</a:t>
            </a:r>
            <a:endParaRPr lang="en-US" sz="1400" b="1" dirty="0">
              <a:cs typeface="B Nazanin" panose="00000400000000000000" pitchFamily="2" charset="-78"/>
            </a:endParaRPr>
          </a:p>
          <a:p>
            <a:pPr algn="just" rtl="1"/>
            <a:r>
              <a:rPr lang="ar-SA" sz="1100" dirty="0" smtClean="0">
                <a:cs typeface="B Nazanin" panose="00000400000000000000" pitchFamily="2" charset="-78"/>
              </a:rPr>
              <a:t>در راستای هدف </a:t>
            </a:r>
            <a:r>
              <a:rPr lang="fa-IR" sz="1100" dirty="0">
                <a:cs typeface="B Nazanin" panose="00000400000000000000" pitchFamily="2" charset="-78"/>
              </a:rPr>
              <a:t>م</a:t>
            </a:r>
            <a:r>
              <a:rPr lang="ar-SA" sz="1100" dirty="0" smtClean="0">
                <a:cs typeface="B Nazanin" panose="00000400000000000000" pitchFamily="2" charset="-78"/>
              </a:rPr>
              <a:t>تعالی </a:t>
            </a:r>
            <a:r>
              <a:rPr lang="ar-SA" sz="1100" dirty="0" smtClean="0">
                <a:cs typeface="B Nazanin" panose="00000400000000000000" pitchFamily="2" charset="-78"/>
              </a:rPr>
              <a:t>رسیدن به مرجعیت علمی، رشد کمی و کیفی پژوهش های کشور </a:t>
            </a:r>
            <a:r>
              <a:rPr lang="fa-IR" sz="1100" dirty="0" smtClean="0">
                <a:cs typeface="B Nazanin" panose="00000400000000000000" pitchFamily="2" charset="-78"/>
              </a:rPr>
              <a:t>که </a:t>
            </a:r>
            <a:r>
              <a:rPr lang="ar-SA" sz="1100" dirty="0" smtClean="0">
                <a:cs typeface="B Nazanin" panose="00000400000000000000" pitchFamily="2" charset="-78"/>
              </a:rPr>
              <a:t>کشف روش های تشخیصی و درمانی، اتخاذ تصمیمات صحیح بالینی، یافتن روشهای علمی برای سیاست گذاری های بهداشتی و در نهایت ارتقا دانش پزشکی را به همراه دارد، از اولویت ها و شاخص های اصلی در زمینه ساسیت گذاری های پژوهشی است.</a:t>
            </a:r>
            <a:endParaRPr lang="en-US" sz="1100" dirty="0" smtClean="0">
              <a:cs typeface="B Nazanin" panose="00000400000000000000" pitchFamily="2" charset="-78"/>
            </a:endParaRPr>
          </a:p>
          <a:p>
            <a:pPr algn="just" rtl="1"/>
            <a:r>
              <a:rPr lang="ar-SA" sz="1100" dirty="0" smtClean="0">
                <a:cs typeface="B Nazanin" panose="00000400000000000000" pitchFamily="2" charset="-78"/>
              </a:rPr>
              <a:t>همچنین </a:t>
            </a:r>
            <a:r>
              <a:rPr lang="ar-SA" sz="1100" dirty="0">
                <a:cs typeface="B Nazanin" panose="00000400000000000000" pitchFamily="2" charset="-78"/>
              </a:rPr>
              <a:t>باتوجه به پیشرفت‌های روزافزون علوم پزشکی و ارتقاء کمی و کیفی پژوهش‌ها، تاکید بر رعایت موازین شرعی، حقوقی و اخلاقی در پژوهش‌ها، اجرای طرح‌های تحقیقاتی مختلف از جمله پژوهش بر روی انسان‌ها و جمع آوری و نگهداری اطلاعات، باعث افزایش نگرانی از سوء استفاده و زیان رسانیدن به انسان‌ها و عدم رعایت موازین اخلاقی در طراحی و اجرای طرح‌ها و بهره‌گیری نامشروع از این اطلاعات گشته است.</a:t>
            </a:r>
            <a:endParaRPr lang="en-US" sz="1100" dirty="0">
              <a:cs typeface="B Nazanin" panose="00000400000000000000" pitchFamily="2" charset="-78"/>
            </a:endParaRPr>
          </a:p>
          <a:p>
            <a:pPr algn="just" rtl="1"/>
            <a:r>
              <a:rPr lang="ar-SA" sz="1100" dirty="0">
                <a:cs typeface="B Nazanin" panose="00000400000000000000" pitchFamily="2" charset="-78"/>
              </a:rPr>
              <a:t>خبرنامه اخلاق در پژوهش های زیستی با توجه به رسالت خویش یعنی اطلاع رسانی مباحث اخلاق در پژوهش و تمرکز بر تخلفات پژوهشی می تواند قدمی مهم در جهت افزایش دانش و همچنین مرجعی معتبر برای دسترسی به مستندات و مباحث آموزشی  برای اساتید و دانشجویان مفید واقع شود</a:t>
            </a:r>
            <a:r>
              <a:rPr lang="ar-SA" sz="1100" dirty="0" smtClean="0">
                <a:cs typeface="B Nazanin" panose="00000400000000000000" pitchFamily="2" charset="-78"/>
              </a:rPr>
              <a:t>.</a:t>
            </a:r>
            <a:endParaRPr lang="fa-IR" sz="1100" dirty="0" smtClean="0">
              <a:cs typeface="B Nazanin" panose="00000400000000000000" pitchFamily="2" charset="-78"/>
            </a:endParaRPr>
          </a:p>
          <a:p>
            <a:pPr algn="just" rtl="1"/>
            <a:endParaRPr lang="fa-IR" sz="1100" dirty="0" smtClean="0">
              <a:solidFill>
                <a:schemeClr val="tx1"/>
              </a:solidFill>
              <a:cs typeface="B Nazanin" panose="00000400000000000000" pitchFamily="2" charset="-78"/>
            </a:endParaRPr>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4780" y="1342744"/>
            <a:ext cx="1157862" cy="771908"/>
          </a:xfrm>
          <a:prstGeom prst="rect">
            <a:avLst/>
          </a:prstGeom>
          <a:ln>
            <a:noFill/>
          </a:ln>
          <a:effectLst>
            <a:softEdge rad="112500"/>
          </a:effectLst>
        </p:spPr>
      </p:pic>
    </p:spTree>
    <p:extLst>
      <p:ext uri="{BB962C8B-B14F-4D97-AF65-F5344CB8AC3E}">
        <p14:creationId xmlns:p14="http://schemas.microsoft.com/office/powerpoint/2010/main" val="3608522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ounded Rectangle 15"/>
          <p:cNvSpPr/>
          <p:nvPr/>
        </p:nvSpPr>
        <p:spPr>
          <a:xfrm rot="10800000" flipV="1">
            <a:off x="376535" y="7843724"/>
            <a:ext cx="6079783" cy="1314972"/>
          </a:xfrm>
          <a:prstGeom prst="roundRect">
            <a:avLst/>
          </a:prstGeom>
          <a:gradFill>
            <a:gsLst>
              <a:gs pos="34000">
                <a:schemeClr val="bg1"/>
              </a:gs>
              <a:gs pos="81000">
                <a:schemeClr val="accent2">
                  <a:lumMod val="105000"/>
                  <a:satMod val="103000"/>
                  <a:tint val="73000"/>
                </a:schemeClr>
              </a:gs>
              <a:gs pos="100000">
                <a:schemeClr val="accent2">
                  <a:lumMod val="105000"/>
                  <a:satMod val="109000"/>
                  <a:tint val="81000"/>
                </a:schemeClr>
              </a:gs>
            </a:gsLst>
          </a:gradFill>
        </p:spPr>
        <p:style>
          <a:lnRef idx="1">
            <a:schemeClr val="accent2"/>
          </a:lnRef>
          <a:fillRef idx="2">
            <a:schemeClr val="accent2"/>
          </a:fillRef>
          <a:effectRef idx="1">
            <a:schemeClr val="accent2"/>
          </a:effectRef>
          <a:fontRef idx="minor">
            <a:schemeClr val="dk1"/>
          </a:fontRef>
        </p:style>
        <p:txBody>
          <a:bodyPr rtlCol="0" anchor="ctr"/>
          <a:lstStyle/>
          <a:p>
            <a:pPr algn="just" rtl="1"/>
            <a:r>
              <a:rPr lang="fa-IR" sz="1200" dirty="0" smtClean="0">
                <a:solidFill>
                  <a:schemeClr val="tx1"/>
                </a:solidFill>
                <a:cs typeface="B Nazanin" panose="00000400000000000000" pitchFamily="2" charset="-78"/>
              </a:rPr>
              <a:t>در </a:t>
            </a:r>
            <a:r>
              <a:rPr lang="fa-IR" sz="1200" dirty="0">
                <a:solidFill>
                  <a:schemeClr val="tx1"/>
                </a:solidFill>
                <a:cs typeface="B Nazanin" panose="00000400000000000000" pitchFamily="2" charset="-78"/>
              </a:rPr>
              <a:t>پی برگزاری مدون دوره های آموزشی</a:t>
            </a:r>
            <a:r>
              <a:rPr lang="fa-IR" sz="1200" dirty="0" smtClean="0">
                <a:solidFill>
                  <a:schemeClr val="tx1"/>
                </a:solidFill>
                <a:cs typeface="B Nazanin" panose="00000400000000000000" pitchFamily="2" charset="-78"/>
              </a:rPr>
              <a:t>، پس </a:t>
            </a:r>
            <a:r>
              <a:rPr lang="fa-IR" sz="1200" dirty="0">
                <a:solidFill>
                  <a:schemeClr val="tx1"/>
                </a:solidFill>
                <a:cs typeface="B Nazanin" panose="00000400000000000000" pitchFamily="2" charset="-78"/>
              </a:rPr>
              <a:t>از برگزاری دوره ها در کلان مناطق 1 و 2  یکشنبه 27 آبان ماه، اولین دوره آموزش داوران اخلاق منطقه 6 آمایشی از طریق وبینار با حضور دکتر علی خاجی </a:t>
            </a:r>
            <a:r>
              <a:rPr lang="fa-IR" sz="1200" dirty="0" smtClean="0">
                <a:solidFill>
                  <a:schemeClr val="tx1"/>
                </a:solidFill>
                <a:cs typeface="B Nazanin" panose="00000400000000000000" pitchFamily="2" charset="-78"/>
              </a:rPr>
              <a:t>دبیر کارگروه وزارتی اخلاق در </a:t>
            </a:r>
            <a:r>
              <a:rPr lang="fa-IR" sz="1200" dirty="0">
                <a:solidFill>
                  <a:schemeClr val="tx1"/>
                </a:solidFill>
                <a:cs typeface="B Nazanin" panose="00000400000000000000" pitchFamily="2" charset="-78"/>
              </a:rPr>
              <a:t>پژوهش های زیستی برگزار شد.</a:t>
            </a:r>
          </a:p>
          <a:p>
            <a:pPr algn="just" rtl="1"/>
            <a:r>
              <a:rPr lang="fa-IR" sz="1200" dirty="0">
                <a:solidFill>
                  <a:schemeClr val="tx1"/>
                </a:solidFill>
                <a:cs typeface="B Nazanin" panose="00000400000000000000" pitchFamily="2" charset="-78"/>
              </a:rPr>
              <a:t>دکتر خاجی در این وبینار که با حضور جمعی از اعضای محترم هیئت علمی دانشگاهها برگزار شد، ضمن بررسی پیشینه اخلاق در پژوهش به ابعاد مختلف داوری اخلاق در پژوهش ها پرداخت.</a:t>
            </a:r>
          </a:p>
        </p:txBody>
      </p:sp>
      <p:sp>
        <p:nvSpPr>
          <p:cNvPr id="11" name="Rounded Rectangle 10"/>
          <p:cNvSpPr/>
          <p:nvPr/>
        </p:nvSpPr>
        <p:spPr>
          <a:xfrm>
            <a:off x="337603" y="1572383"/>
            <a:ext cx="6200928" cy="2592977"/>
          </a:xfrm>
          <a:prstGeom prst="roundRect">
            <a:avLst/>
          </a:prstGeom>
          <a:gradFill>
            <a:gsLst>
              <a:gs pos="53000">
                <a:schemeClr val="bg1"/>
              </a:gs>
              <a:gs pos="87000">
                <a:schemeClr val="accent2">
                  <a:lumMod val="105000"/>
                  <a:satMod val="103000"/>
                  <a:tint val="73000"/>
                </a:schemeClr>
              </a:gs>
              <a:gs pos="100000">
                <a:schemeClr val="accent2">
                  <a:lumMod val="105000"/>
                  <a:satMod val="109000"/>
                  <a:tint val="81000"/>
                </a:schemeClr>
              </a:gs>
            </a:gsLst>
          </a:gradFill>
        </p:spPr>
        <p:style>
          <a:lnRef idx="1">
            <a:schemeClr val="accent2"/>
          </a:lnRef>
          <a:fillRef idx="2">
            <a:schemeClr val="accent2"/>
          </a:fillRef>
          <a:effectRef idx="1">
            <a:schemeClr val="accent2"/>
          </a:effectRef>
          <a:fontRef idx="minor">
            <a:schemeClr val="dk1"/>
          </a:fontRef>
        </p:style>
        <p:txBody>
          <a:bodyPr rtlCol="0" anchor="ctr"/>
          <a:lstStyle/>
          <a:p>
            <a:pPr algn="just" rtl="1"/>
            <a:r>
              <a:rPr lang="en-US" sz="1200" dirty="0" smtClean="0">
                <a:solidFill>
                  <a:schemeClr val="tx1"/>
                </a:solidFill>
                <a:cs typeface="B Nazanin" panose="00000400000000000000" pitchFamily="2" charset="-78"/>
              </a:rPr>
              <a:t>                   </a:t>
            </a:r>
            <a:r>
              <a:rPr lang="fa-IR" sz="1200" dirty="0" smtClean="0">
                <a:solidFill>
                  <a:schemeClr val="tx1"/>
                </a:solidFill>
                <a:cs typeface="B Nazanin" panose="00000400000000000000" pitchFamily="2" charset="-78"/>
              </a:rPr>
              <a:t>باید </a:t>
            </a:r>
            <a:r>
              <a:rPr lang="fa-IR" sz="1200" dirty="0">
                <a:solidFill>
                  <a:schemeClr val="tx1"/>
                </a:solidFill>
                <a:cs typeface="B Nazanin" panose="00000400000000000000" pitchFamily="2" charset="-78"/>
              </a:rPr>
              <a:t>بر این موضوع تأکید شود که طبق راهنماها و قوانین فوق هرگونه استفاده پژوهشی یا </a:t>
            </a:r>
            <a:r>
              <a:rPr lang="fa-IR" sz="1200" dirty="0" smtClean="0">
                <a:solidFill>
                  <a:schemeClr val="tx1"/>
                </a:solidFill>
                <a:cs typeface="B Nazanin" panose="00000400000000000000" pitchFamily="2" charset="-78"/>
              </a:rPr>
              <a:t>آموزشی </a:t>
            </a:r>
            <a:r>
              <a:rPr lang="fa-IR" sz="1200" dirty="0">
                <a:solidFill>
                  <a:schemeClr val="tx1"/>
                </a:solidFill>
                <a:cs typeface="B Nazanin" panose="00000400000000000000" pitchFamily="2" charset="-78"/>
              </a:rPr>
              <a:t>منوط به رضایت نامه کتبی صاحبان نمونه هاست و در غیر این صورت تنها به صورت بی نام و غیر قابل انتساب و با نظارت اساتید و تأیید کار گروه های معتبر اخلاق در پژوهش های زیست پزشکی قابل بهره برداری و استفاده پژوهشی هستند و به هیچ عنوان به پژوهشگران تعلق ندارند. بنابراین، در مراکز آموزشی درمانی که فراگیران رشته های مختلف علوم پزشکی در حال تحصیل هستند و با امکانات موجود می توانند انواع پژوهش بر بافت های انسان و حتی مطالعات پیشرفته ژنتیک را طراحی کرده و به انجام رسانند توجه اساتید راهنما و آموزش فراگیران در این موارد بسیار ضروری است. از این رو، باید برای انجام پژوهش روی نمونه های بدن انسان، با توجه به نوع مطالعه و طراحی آن به راهنماهای مصوب کشور استناد کرده و طبق اصول اخلاقی مندرج در این دستورالعمل ها، ملاحظات اخلاقی مرتبط را مورد بررسی و توجه قرار داد.</a:t>
            </a:r>
            <a:endParaRPr lang="en-US" sz="1200" dirty="0">
              <a:solidFill>
                <a:schemeClr val="tx1"/>
              </a:solidFill>
              <a:cs typeface="B Nazanin" panose="00000400000000000000" pitchFamily="2" charset="-78"/>
            </a:endParaRPr>
          </a:p>
          <a:p>
            <a:pPr algn="just" rtl="1"/>
            <a:endParaRPr lang="en-US" sz="1150" dirty="0">
              <a:solidFill>
                <a:schemeClr val="tx1"/>
              </a:solidFill>
              <a:cs typeface="B Nazanin" panose="00000400000000000000" pitchFamily="2" charset="-78"/>
            </a:endParaRPr>
          </a:p>
          <a:p>
            <a:pPr algn="just" rtl="1"/>
            <a:endParaRPr lang="en-US" sz="1150" dirty="0">
              <a:solidFill>
                <a:schemeClr val="tx1"/>
              </a:solidFill>
              <a:cs typeface="B Nazanin" panose="00000400000000000000" pitchFamily="2" charset="-78"/>
            </a:endParaRPr>
          </a:p>
          <a:p>
            <a:pPr algn="just" rtl="1"/>
            <a:endParaRPr lang="en-US" sz="1200" dirty="0">
              <a:cs typeface="B Nazanin" panose="00000400000000000000" pitchFamily="2" charset="-78"/>
            </a:endParaRPr>
          </a:p>
        </p:txBody>
      </p:sp>
      <p:grpSp>
        <p:nvGrpSpPr>
          <p:cNvPr id="31" name="Group 30">
            <a:extLst>
              <a:ext uri="{FF2B5EF4-FFF2-40B4-BE49-F238E27FC236}">
                <a16:creationId xmlns="" xmlns:a16="http://schemas.microsoft.com/office/drawing/2014/main" id="{5E79A767-678E-EC71-2C73-441A72A4B6B1}"/>
              </a:ext>
            </a:extLst>
          </p:cNvPr>
          <p:cNvGrpSpPr/>
          <p:nvPr/>
        </p:nvGrpSpPr>
        <p:grpSpPr>
          <a:xfrm>
            <a:off x="-231469" y="-152402"/>
            <a:ext cx="7374547" cy="10477086"/>
            <a:chOff x="-99755" y="-152402"/>
            <a:chExt cx="7054246" cy="10477086"/>
          </a:xfrm>
        </p:grpSpPr>
        <p:sp>
          <p:nvSpPr>
            <p:cNvPr id="2" name="AutoShape 2"/>
            <p:cNvSpPr/>
            <p:nvPr/>
          </p:nvSpPr>
          <p:spPr>
            <a:xfrm>
              <a:off x="300228" y="-152401"/>
              <a:ext cx="18046" cy="10477085"/>
            </a:xfrm>
            <a:prstGeom prst="line">
              <a:avLst/>
            </a:prstGeom>
            <a:ln w="47625" cap="flat">
              <a:solidFill>
                <a:srgbClr val="000000">
                  <a:alpha val="33725"/>
                </a:srgbClr>
              </a:solidFill>
              <a:prstDash val="solid"/>
              <a:headEnd type="none" w="sm" len="sm"/>
              <a:tailEnd type="none" w="sm" len="sm"/>
            </a:ln>
          </p:spPr>
          <p:txBody>
            <a:bodyPr/>
            <a:lstStyle/>
            <a:p>
              <a:pPr algn="ctr"/>
              <a:endParaRPr lang="en-US" sz="1592" dirty="0"/>
            </a:p>
          </p:txBody>
        </p:sp>
        <p:sp>
          <p:nvSpPr>
            <p:cNvPr id="3" name="AutoShape 3"/>
            <p:cNvSpPr/>
            <p:nvPr/>
          </p:nvSpPr>
          <p:spPr>
            <a:xfrm>
              <a:off x="6511691" y="-152402"/>
              <a:ext cx="28036" cy="10467145"/>
            </a:xfrm>
            <a:prstGeom prst="line">
              <a:avLst/>
            </a:prstGeom>
            <a:ln w="47625" cap="flat">
              <a:solidFill>
                <a:srgbClr val="000000">
                  <a:alpha val="33725"/>
                </a:srgbClr>
              </a:solidFill>
              <a:prstDash val="solid"/>
              <a:headEnd type="none" w="sm" len="sm"/>
              <a:tailEnd type="none" w="sm" len="sm"/>
            </a:ln>
          </p:spPr>
          <p:txBody>
            <a:bodyPr/>
            <a:lstStyle/>
            <a:p>
              <a:pPr algn="ctr"/>
              <a:endParaRPr lang="en-US" sz="1592" dirty="0"/>
            </a:p>
          </p:txBody>
        </p:sp>
        <p:sp>
          <p:nvSpPr>
            <p:cNvPr id="4" name="TextBox 4"/>
            <p:cNvSpPr txBox="1"/>
            <p:nvPr/>
          </p:nvSpPr>
          <p:spPr>
            <a:xfrm>
              <a:off x="724917" y="287874"/>
              <a:ext cx="5338875" cy="1025922"/>
            </a:xfrm>
            <a:prstGeom prst="rect">
              <a:avLst/>
            </a:prstGeom>
          </p:spPr>
          <p:txBody>
            <a:bodyPr wrap="square" lIns="0" tIns="0" rIns="0" bIns="0" rtlCol="0" anchor="t">
              <a:spAutoFit/>
            </a:bodyPr>
            <a:lstStyle/>
            <a:p>
              <a:pPr algn="ctr" rtl="1">
                <a:lnSpc>
                  <a:spcPts val="7973"/>
                </a:lnSpc>
              </a:pPr>
              <a:r>
                <a:rPr lang="fa-IR" sz="2177" b="1" dirty="0">
                  <a:ln>
                    <a:solidFill>
                      <a:srgbClr val="660066"/>
                    </a:solidFill>
                  </a:ln>
                  <a:solidFill>
                    <a:schemeClr val="accent1">
                      <a:lumMod val="75000"/>
                    </a:schemeClr>
                  </a:solidFill>
                  <a:cs typeface="B Zar" panose="00000400000000000000" pitchFamily="2" charset="-78"/>
                </a:rPr>
                <a:t>گاهنامه</a:t>
              </a:r>
              <a:r>
                <a:rPr lang="fa-IR" sz="2540" b="1" dirty="0">
                  <a:ln>
                    <a:solidFill>
                      <a:srgbClr val="660066"/>
                    </a:solidFill>
                  </a:ln>
                  <a:solidFill>
                    <a:schemeClr val="accent1">
                      <a:lumMod val="75000"/>
                    </a:schemeClr>
                  </a:solidFill>
                  <a:cs typeface="B Zar" panose="00000400000000000000" pitchFamily="2" charset="-78"/>
                </a:rPr>
                <a:t> </a:t>
              </a:r>
              <a:r>
                <a:rPr lang="fa-IR" sz="3266" b="1" dirty="0">
                  <a:ln>
                    <a:solidFill>
                      <a:srgbClr val="660066"/>
                    </a:solidFill>
                  </a:ln>
                  <a:solidFill>
                    <a:schemeClr val="accent3">
                      <a:lumMod val="75000"/>
                    </a:schemeClr>
                  </a:solidFill>
                  <a:cs typeface="B Zar" panose="00000400000000000000" pitchFamily="2" charset="-78"/>
                </a:rPr>
                <a:t>اخلاق</a:t>
              </a:r>
              <a:r>
                <a:rPr lang="fa-IR" sz="3266" b="1" dirty="0">
                  <a:ln>
                    <a:solidFill>
                      <a:srgbClr val="660066"/>
                    </a:solidFill>
                  </a:ln>
                  <a:solidFill>
                    <a:schemeClr val="accent6">
                      <a:lumMod val="75000"/>
                    </a:schemeClr>
                  </a:solidFill>
                  <a:cs typeface="B Zar" panose="00000400000000000000" pitchFamily="2" charset="-78"/>
                </a:rPr>
                <a:t> </a:t>
              </a:r>
              <a:r>
                <a:rPr lang="fa-IR" sz="3266" b="1" dirty="0">
                  <a:ln>
                    <a:solidFill>
                      <a:srgbClr val="660066"/>
                    </a:solidFill>
                  </a:ln>
                  <a:solidFill>
                    <a:schemeClr val="accent1">
                      <a:lumMod val="75000"/>
                    </a:schemeClr>
                  </a:solidFill>
                  <a:cs typeface="B Zar" panose="00000400000000000000" pitchFamily="2" charset="-78"/>
                </a:rPr>
                <a:t>در </a:t>
              </a:r>
              <a:r>
                <a:rPr lang="fa-IR" sz="3266" b="1" dirty="0">
                  <a:ln>
                    <a:solidFill>
                      <a:srgbClr val="660066"/>
                    </a:solidFill>
                  </a:ln>
                  <a:solidFill>
                    <a:schemeClr val="accent6">
                      <a:lumMod val="50000"/>
                    </a:schemeClr>
                  </a:solidFill>
                  <a:cs typeface="B Zar" panose="00000400000000000000" pitchFamily="2" charset="-78"/>
                </a:rPr>
                <a:t>پژوهش</a:t>
              </a:r>
              <a:endParaRPr lang="en-US" sz="2540" b="1" dirty="0">
                <a:ln>
                  <a:solidFill>
                    <a:srgbClr val="660066"/>
                  </a:solidFill>
                </a:ln>
                <a:solidFill>
                  <a:schemeClr val="accent6">
                    <a:lumMod val="50000"/>
                  </a:schemeClr>
                </a:solidFill>
                <a:cs typeface="B Zar" panose="00000400000000000000" pitchFamily="2" charset="-78"/>
              </a:endParaRPr>
            </a:p>
          </p:txBody>
        </p:sp>
        <p:sp>
          <p:nvSpPr>
            <p:cNvPr id="5" name="AutoShape 5"/>
            <p:cNvSpPr/>
            <p:nvPr/>
          </p:nvSpPr>
          <p:spPr>
            <a:xfrm flipV="1">
              <a:off x="481800" y="1358382"/>
              <a:ext cx="5886618" cy="10941"/>
            </a:xfrm>
            <a:prstGeom prst="line">
              <a:avLst/>
            </a:prstGeom>
            <a:ln w="57150" cap="flat">
              <a:solidFill>
                <a:srgbClr val="000000"/>
              </a:solidFill>
              <a:prstDash val="solid"/>
              <a:headEnd type="none" w="sm" len="sm"/>
              <a:tailEnd type="none" w="sm" len="sm"/>
            </a:ln>
          </p:spPr>
          <p:txBody>
            <a:bodyPr/>
            <a:lstStyle/>
            <a:p>
              <a:pPr algn="ctr"/>
              <a:endParaRPr lang="en-US" sz="1633" dirty="0"/>
            </a:p>
          </p:txBody>
        </p:sp>
        <p:sp>
          <p:nvSpPr>
            <p:cNvPr id="6" name="AutoShape 6"/>
            <p:cNvSpPr/>
            <p:nvPr/>
          </p:nvSpPr>
          <p:spPr>
            <a:xfrm flipV="1">
              <a:off x="-61802" y="9158696"/>
              <a:ext cx="6988929" cy="11067"/>
            </a:xfrm>
            <a:prstGeom prst="line">
              <a:avLst/>
            </a:prstGeom>
            <a:ln w="47625" cap="flat">
              <a:solidFill>
                <a:srgbClr val="000000"/>
              </a:solidFill>
              <a:prstDash val="solid"/>
              <a:headEnd type="none" w="sm" len="sm"/>
              <a:tailEnd type="none" w="sm" len="sm"/>
            </a:ln>
          </p:spPr>
          <p:txBody>
            <a:bodyPr/>
            <a:lstStyle/>
            <a:p>
              <a:pPr algn="ctr"/>
              <a:endParaRPr lang="en-US" sz="1592" dirty="0"/>
            </a:p>
          </p:txBody>
        </p:sp>
        <p:sp>
          <p:nvSpPr>
            <p:cNvPr id="14" name="TextBox 14"/>
            <p:cNvSpPr txBox="1"/>
            <p:nvPr/>
          </p:nvSpPr>
          <p:spPr>
            <a:xfrm>
              <a:off x="418052" y="1144397"/>
              <a:ext cx="1306701" cy="157735"/>
            </a:xfrm>
            <a:prstGeom prst="rect">
              <a:avLst/>
            </a:prstGeom>
          </p:spPr>
          <p:txBody>
            <a:bodyPr wrap="square" lIns="0" tIns="0" rIns="0" bIns="0" rtlCol="0" anchor="t">
              <a:spAutoFit/>
            </a:bodyPr>
            <a:lstStyle/>
            <a:p>
              <a:pPr algn="ctr" rtl="1">
                <a:lnSpc>
                  <a:spcPts val="1164"/>
                </a:lnSpc>
              </a:pPr>
              <a:r>
                <a:rPr lang="fa-IR" sz="1100" b="1" dirty="0">
                  <a:effectLst>
                    <a:outerShdw blurRad="38100" dist="38100" dir="2700000" algn="tl">
                      <a:srgbClr val="000000">
                        <a:alpha val="43137"/>
                      </a:srgbClr>
                    </a:outerShdw>
                  </a:effectLst>
                  <a:latin typeface="Glacial Indifference"/>
                  <a:cs typeface="B Zar" panose="00000400000000000000" pitchFamily="2" charset="-78"/>
                </a:rPr>
                <a:t>شماره </a:t>
              </a:r>
              <a:r>
                <a:rPr lang="fa-IR" sz="1100" b="1" dirty="0" smtClean="0">
                  <a:effectLst>
                    <a:outerShdw blurRad="38100" dist="38100" dir="2700000" algn="tl">
                      <a:srgbClr val="000000">
                        <a:alpha val="43137"/>
                      </a:srgbClr>
                    </a:outerShdw>
                  </a:effectLst>
                  <a:latin typeface="Glacial Indifference"/>
                  <a:cs typeface="B Zar" panose="00000400000000000000" pitchFamily="2" charset="-78"/>
                </a:rPr>
                <a:t>3 </a:t>
              </a:r>
              <a:r>
                <a:rPr lang="fa-IR" sz="1100" b="1" dirty="0" smtClean="0">
                  <a:effectLst>
                    <a:outerShdw blurRad="38100" dist="38100" dir="2700000" algn="tl">
                      <a:srgbClr val="000000">
                        <a:alpha val="43137"/>
                      </a:srgbClr>
                    </a:outerShdw>
                  </a:effectLst>
                  <a:latin typeface="Glacial Indifference"/>
                  <a:cs typeface="B Zar" panose="00000400000000000000" pitchFamily="2" charset="-78"/>
                </a:rPr>
                <a:t>بهمن</a:t>
              </a:r>
              <a:r>
                <a:rPr lang="fa-IR" sz="1100" b="1" dirty="0" smtClean="0">
                  <a:effectLst>
                    <a:outerShdw blurRad="38100" dist="38100" dir="2700000" algn="tl">
                      <a:srgbClr val="000000">
                        <a:alpha val="43137"/>
                      </a:srgbClr>
                    </a:outerShdw>
                  </a:effectLst>
                  <a:latin typeface="Glacial Indifference"/>
                  <a:cs typeface="B Zar" panose="00000400000000000000" pitchFamily="2" charset="-78"/>
                </a:rPr>
                <a:t> </a:t>
              </a:r>
              <a:r>
                <a:rPr lang="fa-IR" sz="1100" b="1" dirty="0">
                  <a:effectLst>
                    <a:outerShdw blurRad="38100" dist="38100" dir="2700000" algn="tl">
                      <a:srgbClr val="000000">
                        <a:alpha val="43137"/>
                      </a:srgbClr>
                    </a:outerShdw>
                  </a:effectLst>
                  <a:latin typeface="Glacial Indifference"/>
                  <a:cs typeface="B Zar" panose="00000400000000000000" pitchFamily="2" charset="-78"/>
                </a:rPr>
                <a:t>۱۴۰۳</a:t>
              </a:r>
              <a:endParaRPr lang="en-US" sz="1100" b="1" dirty="0">
                <a:effectLst>
                  <a:outerShdw blurRad="38100" dist="38100" dir="2700000" algn="tl">
                    <a:srgbClr val="000000">
                      <a:alpha val="43137"/>
                    </a:srgbClr>
                  </a:outerShdw>
                </a:effectLst>
                <a:latin typeface="Glacial Indifference"/>
                <a:cs typeface="B Zar" panose="00000400000000000000" pitchFamily="2" charset="-78"/>
              </a:endParaRPr>
            </a:p>
          </p:txBody>
        </p:sp>
        <p:sp>
          <p:nvSpPr>
            <p:cNvPr id="23" name="Freeform 23"/>
            <p:cNvSpPr/>
            <p:nvPr/>
          </p:nvSpPr>
          <p:spPr>
            <a:xfrm rot="5400000">
              <a:off x="3216759" y="5922376"/>
              <a:ext cx="421218" cy="7054246"/>
            </a:xfrm>
            <a:custGeom>
              <a:avLst/>
              <a:gdLst/>
              <a:ahLst/>
              <a:cxnLst/>
              <a:rect l="l" t="t" r="r" b="b"/>
              <a:pathLst>
                <a:path w="550720" h="4283203">
                  <a:moveTo>
                    <a:pt x="0" y="0"/>
                  </a:moveTo>
                  <a:lnTo>
                    <a:pt x="550720" y="0"/>
                  </a:lnTo>
                  <a:lnTo>
                    <a:pt x="550720" y="4283203"/>
                  </a:lnTo>
                  <a:lnTo>
                    <a:pt x="0" y="4283203"/>
                  </a:lnTo>
                  <a:close/>
                </a:path>
              </a:pathLst>
            </a:custGeom>
          </p:spPr>
          <p:style>
            <a:lnRef idx="2">
              <a:schemeClr val="accent2">
                <a:shade val="50000"/>
              </a:schemeClr>
            </a:lnRef>
            <a:fillRef idx="1">
              <a:schemeClr val="accent2"/>
            </a:fillRef>
            <a:effectRef idx="0">
              <a:schemeClr val="accent2"/>
            </a:effectRef>
            <a:fontRef idx="minor">
              <a:schemeClr val="lt1"/>
            </a:fontRef>
          </p:style>
          <p:txBody>
            <a:bodyPr/>
            <a:lstStyle/>
            <a:p>
              <a:pPr algn="ctr"/>
              <a:endParaRPr lang="en-US" sz="1592" dirty="0">
                <a:solidFill>
                  <a:srgbClr val="FFFF93"/>
                </a:solidFill>
              </a:endParaRPr>
            </a:p>
          </p:txBody>
        </p:sp>
        <p:sp>
          <p:nvSpPr>
            <p:cNvPr id="20" name="Freeform 20"/>
            <p:cNvSpPr/>
            <p:nvPr/>
          </p:nvSpPr>
          <p:spPr>
            <a:xfrm rot="5400000">
              <a:off x="3255886" y="-3023898"/>
              <a:ext cx="391903" cy="6806137"/>
            </a:xfrm>
            <a:custGeom>
              <a:avLst/>
              <a:gdLst/>
              <a:ahLst/>
              <a:cxnLst/>
              <a:rect l="l" t="t" r="r" b="b"/>
              <a:pathLst>
                <a:path w="550720" h="4283203">
                  <a:moveTo>
                    <a:pt x="0" y="0"/>
                  </a:moveTo>
                  <a:lnTo>
                    <a:pt x="550720" y="0"/>
                  </a:lnTo>
                  <a:lnTo>
                    <a:pt x="550720" y="4283203"/>
                  </a:lnTo>
                  <a:lnTo>
                    <a:pt x="0" y="4283203"/>
                  </a:lnTo>
                  <a:close/>
                </a:path>
              </a:pathLst>
            </a:custGeom>
            <a:gradFill flip="none" rotWithShape="1">
              <a:gsLst>
                <a:gs pos="0">
                  <a:schemeClr val="accent2">
                    <a:lumMod val="40000"/>
                    <a:lumOff val="60000"/>
                  </a:schemeClr>
                </a:gs>
                <a:gs pos="74000">
                  <a:schemeClr val="accent2">
                    <a:lumMod val="95000"/>
                    <a:lumOff val="5000"/>
                  </a:schemeClr>
                </a:gs>
                <a:gs pos="100000">
                  <a:schemeClr val="accent2">
                    <a:lumMod val="60000"/>
                  </a:schemeClr>
                </a:gs>
              </a:gsLst>
              <a:path path="circle">
                <a:fillToRect l="50000" t="130000" r="50000" b="-30000"/>
              </a:path>
              <a:tileRect/>
            </a:gradFill>
          </p:spPr>
          <p:style>
            <a:lnRef idx="0">
              <a:schemeClr val="accent2"/>
            </a:lnRef>
            <a:fillRef idx="3">
              <a:schemeClr val="accent2"/>
            </a:fillRef>
            <a:effectRef idx="3">
              <a:schemeClr val="accent2"/>
            </a:effectRef>
            <a:fontRef idx="minor">
              <a:schemeClr val="lt1"/>
            </a:fontRef>
          </p:style>
          <p:txBody>
            <a:bodyPr/>
            <a:lstStyle/>
            <a:p>
              <a:pPr algn="ctr"/>
              <a:endParaRPr lang="en-US" sz="1633" dirty="0"/>
            </a:p>
          </p:txBody>
        </p:sp>
        <p:sp>
          <p:nvSpPr>
            <p:cNvPr id="9" name="TextBox 8">
              <a:extLst>
                <a:ext uri="{FF2B5EF4-FFF2-40B4-BE49-F238E27FC236}">
                  <a16:creationId xmlns="" xmlns:a16="http://schemas.microsoft.com/office/drawing/2014/main" id="{94655F52-4F6E-A06C-64F3-EC638BDC37D9}"/>
                </a:ext>
              </a:extLst>
            </p:cNvPr>
            <p:cNvSpPr txBox="1"/>
            <p:nvPr/>
          </p:nvSpPr>
          <p:spPr>
            <a:xfrm>
              <a:off x="363057" y="219343"/>
              <a:ext cx="6091014" cy="307777"/>
            </a:xfrm>
            <a:prstGeom prst="rect">
              <a:avLst/>
            </a:prstGeom>
            <a:noFill/>
          </p:spPr>
          <p:txBody>
            <a:bodyPr wrap="square" rtlCol="0">
              <a:spAutoFit/>
            </a:bodyPr>
            <a:lstStyle/>
            <a:p>
              <a:pPr algn="ctr" rtl="1"/>
              <a:endParaRPr lang="en-US" sz="1400" dirty="0">
                <a:cs typeface="B Titr" panose="00000700000000000000" pitchFamily="2" charset="-78"/>
              </a:endParaRPr>
            </a:p>
          </p:txBody>
        </p:sp>
        <p:sp>
          <p:nvSpPr>
            <p:cNvPr id="8" name="TextBox 7">
              <a:extLst>
                <a:ext uri="{FF2B5EF4-FFF2-40B4-BE49-F238E27FC236}">
                  <a16:creationId xmlns="" xmlns:a16="http://schemas.microsoft.com/office/drawing/2014/main" id="{22103F67-9572-6823-931D-FD7F3640FF6D}"/>
                </a:ext>
              </a:extLst>
            </p:cNvPr>
            <p:cNvSpPr txBox="1"/>
            <p:nvPr/>
          </p:nvSpPr>
          <p:spPr>
            <a:xfrm>
              <a:off x="3911010" y="7648963"/>
              <a:ext cx="2398162" cy="343620"/>
            </a:xfrm>
            <a:prstGeom prst="rect">
              <a:avLst/>
            </a:prstGeom>
            <a:noFill/>
          </p:spPr>
          <p:txBody>
            <a:bodyPr wrap="square" rtlCol="0">
              <a:spAutoFit/>
            </a:bodyPr>
            <a:lstStyle/>
            <a:p>
              <a:pPr algn="ctr" rtl="1"/>
              <a:endParaRPr lang="en-US" sz="1633" dirty="0"/>
            </a:p>
          </p:txBody>
        </p:sp>
      </p:grpSp>
      <p:sp>
        <p:nvSpPr>
          <p:cNvPr id="33" name="Rectangle 32"/>
          <p:cNvSpPr/>
          <p:nvPr/>
        </p:nvSpPr>
        <p:spPr>
          <a:xfrm>
            <a:off x="2290583" y="7533147"/>
            <a:ext cx="3921354" cy="984885"/>
          </a:xfrm>
          <a:prstGeom prst="rect">
            <a:avLst/>
          </a:prstGeom>
        </p:spPr>
        <p:txBody>
          <a:bodyPr wrap="square">
            <a:spAutoFit/>
          </a:bodyPr>
          <a:lstStyle/>
          <a:p>
            <a:pPr algn="r"/>
            <a:r>
              <a:rPr lang="fa-IR" sz="1600" b="1" dirty="0" smtClean="0">
                <a:cs typeface="B Titr" panose="00000700000000000000" pitchFamily="2" charset="-78"/>
              </a:rPr>
              <a:t>اهم اخبار: </a:t>
            </a:r>
          </a:p>
          <a:p>
            <a:pPr algn="r"/>
            <a:endParaRPr lang="fa-IR" sz="1400" b="1" dirty="0" smtClean="0">
              <a:solidFill>
                <a:srgbClr val="325195"/>
              </a:solidFill>
              <a:cs typeface="B Titr" panose="00000700000000000000" pitchFamily="2" charset="-78"/>
            </a:endParaRPr>
          </a:p>
          <a:p>
            <a:r>
              <a:rPr lang="fa-IR" sz="1400" dirty="0"/>
              <a:t/>
            </a:r>
            <a:br>
              <a:rPr lang="fa-IR" sz="1400" dirty="0"/>
            </a:br>
            <a:endParaRPr lang="en-US" sz="1400" dirty="0">
              <a:solidFill>
                <a:srgbClr val="325195"/>
              </a:solidFill>
              <a:cs typeface="B Titr" panose="00000700000000000000" pitchFamily="2" charset="-78"/>
            </a:endParaRPr>
          </a:p>
        </p:txBody>
      </p:sp>
      <p:sp>
        <p:nvSpPr>
          <p:cNvPr id="24" name="TextBox 23">
            <a:extLst>
              <a:ext uri="{FF2B5EF4-FFF2-40B4-BE49-F238E27FC236}">
                <a16:creationId xmlns="" xmlns:a16="http://schemas.microsoft.com/office/drawing/2014/main" id="{87A03A2B-047A-9FBA-423F-3CF98F677DD2}"/>
              </a:ext>
            </a:extLst>
          </p:cNvPr>
          <p:cNvSpPr txBox="1"/>
          <p:nvPr/>
        </p:nvSpPr>
        <p:spPr>
          <a:xfrm>
            <a:off x="380302" y="9261681"/>
            <a:ext cx="6011614" cy="364074"/>
          </a:xfrm>
          <a:prstGeom prst="rect">
            <a:avLst/>
          </a:prstGeom>
          <a:noFill/>
        </p:spPr>
        <p:txBody>
          <a:bodyPr wrap="square" rtlCol="0">
            <a:spAutoFit/>
          </a:bodyPr>
          <a:lstStyle/>
          <a:p>
            <a:pPr algn="ctr" rtl="1"/>
            <a:r>
              <a:rPr lang="fa-IR" sz="883" b="1" dirty="0" smtClean="0">
                <a:cs typeface="B Nazanin" panose="00000400000000000000" pitchFamily="2" charset="-78"/>
              </a:rPr>
              <a:t>آدرس: تهران</a:t>
            </a:r>
            <a:r>
              <a:rPr lang="fa-IR" sz="883" b="1" dirty="0">
                <a:cs typeface="B Nazanin" panose="00000400000000000000" pitchFamily="2" charset="-78"/>
              </a:rPr>
              <a:t>، میدان صنعت، بلوار فرحزادی، بلوار ایوانک شرقی، وزارت بهداشت، درمان و آموزش پزشکی، بلوک </a:t>
            </a:r>
            <a:r>
              <a:rPr lang="en-US" sz="883" b="1" dirty="0">
                <a:cs typeface="B Nazanin" panose="00000400000000000000" pitchFamily="2" charset="-78"/>
              </a:rPr>
              <a:t>A</a:t>
            </a:r>
            <a:r>
              <a:rPr lang="fa-IR" sz="883" b="1" dirty="0">
                <a:cs typeface="B Nazanin" panose="00000400000000000000" pitchFamily="2" charset="-78"/>
              </a:rPr>
              <a:t>، طبقه سیزدهم، معاونت تحقیقات و فناوری، کارگروه وزارتی اخلاق در </a:t>
            </a:r>
            <a:r>
              <a:rPr lang="fa-IR" sz="883" b="1" dirty="0" smtClean="0">
                <a:cs typeface="B Nazanin" panose="00000400000000000000" pitchFamily="2" charset="-78"/>
              </a:rPr>
              <a:t>پژوهش              ایمیل</a:t>
            </a:r>
            <a:r>
              <a:rPr lang="fa-IR" sz="883" b="1" dirty="0">
                <a:cs typeface="B Nazanin" panose="00000400000000000000" pitchFamily="2" charset="-78"/>
              </a:rPr>
              <a:t>: </a:t>
            </a:r>
            <a:r>
              <a:rPr lang="en-US" sz="883" b="1" dirty="0">
                <a:cs typeface="B Nazanin" panose="00000400000000000000" pitchFamily="2" charset="-78"/>
              </a:rPr>
              <a:t>ethics@behdasht.gov.ir</a:t>
            </a:r>
            <a:r>
              <a:rPr lang="fa-IR" sz="883" b="1" dirty="0">
                <a:cs typeface="B Nazanin" panose="00000400000000000000" pitchFamily="2" charset="-78"/>
              </a:rPr>
              <a:t>        </a:t>
            </a:r>
            <a:r>
              <a:rPr lang="en-US" sz="883" b="1" dirty="0" smtClean="0">
                <a:cs typeface="B Nazanin" panose="00000400000000000000" pitchFamily="2" charset="-78"/>
              </a:rPr>
              <a:t>  </a:t>
            </a:r>
            <a:r>
              <a:rPr lang="fa-IR" sz="883" b="1" dirty="0" smtClean="0">
                <a:cs typeface="B Nazanin" panose="00000400000000000000" pitchFamily="2" charset="-78"/>
              </a:rPr>
              <a:t>          </a:t>
            </a:r>
            <a:r>
              <a:rPr lang="en-US" sz="883" b="1" dirty="0" smtClean="0">
                <a:cs typeface="B Nazanin" panose="00000400000000000000" pitchFamily="2" charset="-78"/>
              </a:rPr>
              <a:t>     </a:t>
            </a:r>
            <a:r>
              <a:rPr lang="fa-IR" sz="883" b="1" dirty="0" smtClean="0">
                <a:cs typeface="B Nazanin" panose="00000400000000000000" pitchFamily="2" charset="-78"/>
              </a:rPr>
              <a:t>       </a:t>
            </a:r>
            <a:r>
              <a:rPr lang="fa-IR" sz="883" b="1" dirty="0">
                <a:cs typeface="B Nazanin" panose="00000400000000000000" pitchFamily="2" charset="-78"/>
              </a:rPr>
              <a:t>سایت:</a:t>
            </a:r>
            <a:r>
              <a:rPr lang="en-US" sz="883" b="1" dirty="0">
                <a:cs typeface="B Nazanin" panose="00000400000000000000" pitchFamily="2" charset="-78"/>
              </a:rPr>
              <a:t>https://ethics.research.ac.ir  </a:t>
            </a:r>
          </a:p>
        </p:txBody>
      </p:sp>
      <p:sp>
        <p:nvSpPr>
          <p:cNvPr id="12" name="5-Point Star 11"/>
          <p:cNvSpPr/>
          <p:nvPr/>
        </p:nvSpPr>
        <p:spPr>
          <a:xfrm>
            <a:off x="6152254" y="7477619"/>
            <a:ext cx="360389" cy="354709"/>
          </a:xfrm>
          <a:prstGeom prst="star5">
            <a:avLst/>
          </a:prstGeom>
          <a:gradFill>
            <a:gsLst>
              <a:gs pos="18000">
                <a:srgbClr val="C00000"/>
              </a:gs>
              <a:gs pos="72000">
                <a:schemeClr val="accent2">
                  <a:satMod val="110000"/>
                  <a:lumMod val="100000"/>
                  <a:shade val="100000"/>
                </a:schemeClr>
              </a:gs>
              <a:gs pos="100000">
                <a:schemeClr val="accent2">
                  <a:lumMod val="99000"/>
                  <a:satMod val="120000"/>
                  <a:shade val="78000"/>
                </a:schemeClr>
              </a:gs>
            </a:gsLst>
          </a:gra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27" name="Left Arrow 26"/>
          <p:cNvSpPr/>
          <p:nvPr/>
        </p:nvSpPr>
        <p:spPr>
          <a:xfrm>
            <a:off x="5723092" y="1867418"/>
            <a:ext cx="552792" cy="174083"/>
          </a:xfrm>
          <a:prstGeom prst="lef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22" name="Rectangle 21"/>
          <p:cNvSpPr/>
          <p:nvPr/>
        </p:nvSpPr>
        <p:spPr>
          <a:xfrm>
            <a:off x="487381" y="3550964"/>
            <a:ext cx="4114436" cy="998513"/>
          </a:xfrm>
          <a:prstGeom prst="rect">
            <a:avLst/>
          </a:prstGeom>
          <a:gradFill>
            <a:gsLst>
              <a:gs pos="71000">
                <a:schemeClr val="accent2">
                  <a:satMod val="103000"/>
                  <a:lumMod val="102000"/>
                  <a:tint val="94000"/>
                </a:schemeClr>
              </a:gs>
              <a:gs pos="85000">
                <a:schemeClr val="accent2">
                  <a:satMod val="110000"/>
                  <a:lumMod val="100000"/>
                  <a:shade val="100000"/>
                </a:schemeClr>
              </a:gs>
              <a:gs pos="92000">
                <a:schemeClr val="accent2">
                  <a:lumMod val="99000"/>
                  <a:satMod val="120000"/>
                  <a:shade val="78000"/>
                </a:schemeClr>
              </a:gs>
            </a:gsLst>
          </a:gradFill>
        </p:spPr>
        <p:style>
          <a:lnRef idx="0">
            <a:schemeClr val="accent2"/>
          </a:lnRef>
          <a:fillRef idx="3">
            <a:schemeClr val="accent2"/>
          </a:fillRef>
          <a:effectRef idx="3">
            <a:schemeClr val="accent2"/>
          </a:effectRef>
          <a:fontRef idx="minor">
            <a:schemeClr val="lt1"/>
          </a:fontRef>
        </p:style>
        <p:txBody>
          <a:bodyPr rtlCol="0" anchor="ctr"/>
          <a:lstStyle/>
          <a:p>
            <a:pPr algn="r" rtl="1"/>
            <a:r>
              <a:rPr lang="fa-IR" sz="700" dirty="0">
                <a:solidFill>
                  <a:schemeClr val="tx1"/>
                </a:solidFill>
                <a:cs typeface="B Nazanin" panose="00000400000000000000" pitchFamily="2" charset="-78"/>
              </a:rPr>
              <a:t>منابع:</a:t>
            </a:r>
            <a:endParaRPr lang="en-US" sz="700" dirty="0">
              <a:solidFill>
                <a:schemeClr val="tx1"/>
              </a:solidFill>
              <a:cs typeface="B Nazanin" panose="00000400000000000000" pitchFamily="2" charset="-78"/>
            </a:endParaRPr>
          </a:p>
          <a:p>
            <a:r>
              <a:rPr lang="en-US" sz="700" dirty="0">
                <a:solidFill>
                  <a:schemeClr val="tx1"/>
                </a:solidFill>
                <a:cs typeface="B Nazanin" panose="00000400000000000000" pitchFamily="2" charset="-78"/>
              </a:rPr>
              <a:t>1-Shamsi-Gooshki E, </a:t>
            </a:r>
            <a:r>
              <a:rPr lang="en-US" sz="700" dirty="0" err="1">
                <a:solidFill>
                  <a:schemeClr val="tx1"/>
                </a:solidFill>
                <a:cs typeface="B Nazanin" panose="00000400000000000000" pitchFamily="2" charset="-78"/>
              </a:rPr>
              <a:t>Parsapoor</a:t>
            </a:r>
            <a:r>
              <a:rPr lang="en-US" sz="700" dirty="0">
                <a:solidFill>
                  <a:schemeClr val="tx1"/>
                </a:solidFill>
                <a:cs typeface="B Nazanin" panose="00000400000000000000" pitchFamily="2" charset="-78"/>
              </a:rPr>
              <a:t> A, </a:t>
            </a:r>
            <a:r>
              <a:rPr lang="en-US" sz="700" dirty="0" err="1">
                <a:solidFill>
                  <a:schemeClr val="tx1"/>
                </a:solidFill>
                <a:cs typeface="B Nazanin" panose="00000400000000000000" pitchFamily="2" charset="-78"/>
              </a:rPr>
              <a:t>Asghari</a:t>
            </a:r>
            <a:r>
              <a:rPr lang="en-US" sz="700" dirty="0">
                <a:solidFill>
                  <a:schemeClr val="tx1"/>
                </a:solidFill>
                <a:cs typeface="B Nazanin" panose="00000400000000000000" pitchFamily="2" charset="-78"/>
              </a:rPr>
              <a:t> F, </a:t>
            </a:r>
            <a:r>
              <a:rPr lang="en-US" sz="700" dirty="0" err="1">
                <a:solidFill>
                  <a:schemeClr val="tx1"/>
                </a:solidFill>
                <a:cs typeface="B Nazanin" panose="00000400000000000000" pitchFamily="2" charset="-78"/>
              </a:rPr>
              <a:t>Parsa</a:t>
            </a:r>
            <a:r>
              <a:rPr lang="en-US" sz="700" dirty="0">
                <a:solidFill>
                  <a:schemeClr val="tx1"/>
                </a:solidFill>
                <a:cs typeface="B Nazanin" panose="00000400000000000000" pitchFamily="2" charset="-78"/>
              </a:rPr>
              <a:t> M, </a:t>
            </a:r>
            <a:r>
              <a:rPr lang="en-US" sz="700" dirty="0" err="1">
                <a:solidFill>
                  <a:schemeClr val="tx1"/>
                </a:solidFill>
                <a:cs typeface="B Nazanin" panose="00000400000000000000" pitchFamily="2" charset="-78"/>
              </a:rPr>
              <a:t>Saeedinejad</a:t>
            </a:r>
            <a:r>
              <a:rPr lang="en-US" sz="700" dirty="0">
                <a:solidFill>
                  <a:schemeClr val="tx1"/>
                </a:solidFill>
                <a:cs typeface="B Nazanin" panose="00000400000000000000" pitchFamily="2" charset="-78"/>
              </a:rPr>
              <a:t> Y, </a:t>
            </a:r>
            <a:r>
              <a:rPr lang="en-US" sz="700" dirty="0" err="1">
                <a:solidFill>
                  <a:schemeClr val="tx1"/>
                </a:solidFill>
                <a:cs typeface="B Nazanin" panose="00000400000000000000" pitchFamily="2" charset="-78"/>
              </a:rPr>
              <a:t>Biroudian</a:t>
            </a:r>
            <a:r>
              <a:rPr lang="en-US" sz="700" dirty="0">
                <a:solidFill>
                  <a:schemeClr val="tx1"/>
                </a:solidFill>
                <a:cs typeface="B Nazanin" panose="00000400000000000000" pitchFamily="2" charset="-78"/>
              </a:rPr>
              <a:t> S, et al. Developing "Code of Ethics for Medical Professionals, Medical Council of Islamic Republic of Iran". Arch Iran Med. 2020 Oct 1;23(10):658-664</a:t>
            </a:r>
            <a:r>
              <a:rPr lang="en-US" sz="700" dirty="0" smtClean="0">
                <a:solidFill>
                  <a:schemeClr val="tx1"/>
                </a:solidFill>
                <a:cs typeface="B Nazanin" panose="00000400000000000000" pitchFamily="2" charset="-78"/>
              </a:rPr>
              <a:t>.</a:t>
            </a:r>
            <a:endParaRPr lang="fa-IR" sz="700" dirty="0" smtClean="0">
              <a:solidFill>
                <a:schemeClr val="tx1"/>
              </a:solidFill>
              <a:cs typeface="B Nazanin" panose="00000400000000000000" pitchFamily="2" charset="-78"/>
            </a:endParaRPr>
          </a:p>
          <a:p>
            <a:pPr algn="r" rtl="1"/>
            <a:r>
              <a:rPr lang="fa-IR" sz="800" dirty="0" smtClean="0">
                <a:solidFill>
                  <a:schemeClr val="tx1"/>
                </a:solidFill>
                <a:cs typeface="B Nazanin" panose="00000400000000000000" pitchFamily="2" charset="-78"/>
              </a:rPr>
              <a:t>2-راهنمای </a:t>
            </a:r>
            <a:r>
              <a:rPr lang="fa-IR" sz="800" dirty="0">
                <a:solidFill>
                  <a:schemeClr val="tx1"/>
                </a:solidFill>
                <a:cs typeface="B Nazanin" panose="00000400000000000000" pitchFamily="2" charset="-78"/>
              </a:rPr>
              <a:t>اخلاق در پزوهش های ژنتیک پزشکی در جمهوری اسلامی ایران </a:t>
            </a:r>
            <a:r>
              <a:rPr lang="fa-IR" sz="800" dirty="0" smtClean="0">
                <a:solidFill>
                  <a:schemeClr val="tx1"/>
                </a:solidFill>
                <a:cs typeface="B Nazanin" panose="00000400000000000000" pitchFamily="2" charset="-78"/>
              </a:rPr>
              <a:t>مصوب 1392</a:t>
            </a:r>
            <a:endParaRPr lang="en-US" sz="700" dirty="0">
              <a:solidFill>
                <a:schemeClr val="tx1"/>
              </a:solidFill>
              <a:cs typeface="B Nazanin" panose="00000400000000000000" pitchFamily="2" charset="-78"/>
            </a:endParaRPr>
          </a:p>
          <a:p>
            <a:r>
              <a:rPr lang="en-US" sz="700" dirty="0">
                <a:solidFill>
                  <a:schemeClr val="tx1"/>
                </a:solidFill>
                <a:cs typeface="B Nazanin" panose="00000400000000000000" pitchFamily="2" charset="-78"/>
              </a:rPr>
              <a:t>3</a:t>
            </a:r>
            <a:r>
              <a:rPr lang="en-US" sz="700" dirty="0" smtClean="0">
                <a:solidFill>
                  <a:schemeClr val="tx1"/>
                </a:solidFill>
                <a:cs typeface="B Nazanin" panose="00000400000000000000" pitchFamily="2" charset="-78"/>
              </a:rPr>
              <a:t>- </a:t>
            </a:r>
            <a:r>
              <a:rPr lang="en-US" sz="700" dirty="0">
                <a:solidFill>
                  <a:schemeClr val="tx1"/>
                </a:solidFill>
                <a:cs typeface="B Nazanin" panose="00000400000000000000" pitchFamily="2" charset="-78"/>
              </a:rPr>
              <a:t>Anonymous. Ethical Guideline in Research. Available from: </a:t>
            </a:r>
            <a:r>
              <a:rPr lang="en-US" sz="700" dirty="0">
                <a:solidFill>
                  <a:schemeClr val="tx1"/>
                </a:solidFill>
                <a:cs typeface="B Nazanin" panose="00000400000000000000" pitchFamily="2" charset="-78"/>
                <a:hlinkClick r:id="rId2"/>
              </a:rPr>
              <a:t>https://ethics.research.ac.ir/MenuPage.php?page=103</a:t>
            </a:r>
            <a:r>
              <a:rPr lang="en-US" sz="700" dirty="0">
                <a:solidFill>
                  <a:schemeClr val="tx1"/>
                </a:solidFill>
                <a:cs typeface="B Nazanin" panose="00000400000000000000" pitchFamily="2" charset="-78"/>
              </a:rPr>
              <a:t>. (Date of Access: 29 Nov 2024)</a:t>
            </a:r>
          </a:p>
          <a:p>
            <a:r>
              <a:rPr lang="en-US" sz="700" dirty="0" smtClean="0">
                <a:solidFill>
                  <a:schemeClr val="tx1"/>
                </a:solidFill>
                <a:cs typeface="B Nazanin" panose="00000400000000000000" pitchFamily="2" charset="-78"/>
              </a:rPr>
              <a:t>4- </a:t>
            </a:r>
            <a:r>
              <a:rPr lang="en-US" sz="700" dirty="0">
                <a:solidFill>
                  <a:schemeClr val="tx1"/>
                </a:solidFill>
                <a:cs typeface="B Nazanin" panose="00000400000000000000" pitchFamily="2" charset="-78"/>
              </a:rPr>
              <a:t>Anonymous. Protection and Utilization of the Country's Genetic Resources: The Law. Available from: https://rc.majlis.ir/fa/law/show/1076978. (Date of Access: 29 Nov 2024)</a:t>
            </a:r>
          </a:p>
        </p:txBody>
      </p:sp>
      <p:sp>
        <p:nvSpPr>
          <p:cNvPr id="25" name="Rounded Rectangle 24"/>
          <p:cNvSpPr/>
          <p:nvPr/>
        </p:nvSpPr>
        <p:spPr>
          <a:xfrm rot="10800000" flipV="1">
            <a:off x="376491" y="5639197"/>
            <a:ext cx="6136152" cy="1388952"/>
          </a:xfrm>
          <a:prstGeom prst="roundRect">
            <a:avLst/>
          </a:prstGeom>
          <a:gradFill>
            <a:gsLst>
              <a:gs pos="13000">
                <a:schemeClr val="bg1"/>
              </a:gs>
              <a:gs pos="0">
                <a:schemeClr val="bg1"/>
              </a:gs>
              <a:gs pos="100000">
                <a:schemeClr val="accent2">
                  <a:lumMod val="105000"/>
                  <a:satMod val="109000"/>
                  <a:tint val="81000"/>
                </a:schemeClr>
              </a:gs>
            </a:gsLst>
          </a:gradFill>
        </p:spPr>
        <p:style>
          <a:lnRef idx="1">
            <a:schemeClr val="accent2"/>
          </a:lnRef>
          <a:fillRef idx="2">
            <a:schemeClr val="accent2"/>
          </a:fillRef>
          <a:effectRef idx="1">
            <a:schemeClr val="accent2"/>
          </a:effectRef>
          <a:fontRef idx="minor">
            <a:schemeClr val="dk1"/>
          </a:fontRef>
        </p:style>
        <p:txBody>
          <a:bodyPr rtlCol="0" anchor="ctr"/>
          <a:lstStyle/>
          <a:p>
            <a:pPr algn="just" rtl="1"/>
            <a:r>
              <a:rPr lang="fa-IR" sz="1200" b="1" dirty="0" smtClean="0">
                <a:solidFill>
                  <a:schemeClr val="tx1"/>
                </a:solidFill>
                <a:cs typeface="B Nazanin" panose="00000400000000000000" pitchFamily="2" charset="-78"/>
              </a:rPr>
              <a:t>                                                 </a:t>
            </a:r>
          </a:p>
          <a:p>
            <a:pPr algn="just" rtl="1"/>
            <a:r>
              <a:rPr lang="fa-IR" sz="1200" b="1" dirty="0" smtClean="0">
                <a:solidFill>
                  <a:schemeClr val="tx1"/>
                </a:solidFill>
                <a:cs typeface="B Nazanin" panose="00000400000000000000" pitchFamily="2" charset="-78"/>
              </a:rPr>
              <a:t>                               </a:t>
            </a:r>
            <a:r>
              <a:rPr lang="ar-SA" sz="1200" b="1" dirty="0" smtClean="0">
                <a:solidFill>
                  <a:schemeClr val="tx1"/>
                </a:solidFill>
                <a:cs typeface="B Nazanin" panose="00000400000000000000" pitchFamily="2" charset="-78"/>
              </a:rPr>
              <a:t>هر </a:t>
            </a:r>
            <a:r>
              <a:rPr lang="ar-SA" sz="1200" b="1" dirty="0">
                <a:solidFill>
                  <a:schemeClr val="tx1"/>
                </a:solidFill>
                <a:cs typeface="B Nazanin" panose="00000400000000000000" pitchFamily="2" charset="-78"/>
              </a:rPr>
              <a:t>پژوهشي بايد بر اساس و منطبق بر يک طرح</a:t>
            </a:r>
            <a:r>
              <a:rPr lang="en-US" sz="1200" b="1" dirty="0">
                <a:solidFill>
                  <a:schemeClr val="tx1"/>
                </a:solidFill>
                <a:cs typeface="B Nazanin" panose="00000400000000000000" pitchFamily="2" charset="-78"/>
              </a:rPr>
              <a:t>‌</a:t>
            </a:r>
            <a:r>
              <a:rPr lang="ar-SA" sz="1200" b="1" dirty="0">
                <a:solidFill>
                  <a:schemeClr val="tx1"/>
                </a:solidFill>
                <a:cs typeface="B Nazanin" panose="00000400000000000000" pitchFamily="2" charset="-78"/>
              </a:rPr>
              <a:t>نامه (پروپوزال) به انجام برسد.</a:t>
            </a:r>
            <a:r>
              <a:rPr lang="ar-SA" sz="1200" dirty="0">
                <a:solidFill>
                  <a:schemeClr val="tx1"/>
                </a:solidFill>
                <a:cs typeface="B Nazanin" panose="00000400000000000000" pitchFamily="2" charset="-78"/>
              </a:rPr>
              <a:t> </a:t>
            </a:r>
            <a:endParaRPr lang="fa-IR" sz="1200" dirty="0" smtClean="0">
              <a:solidFill>
                <a:schemeClr val="tx1"/>
              </a:solidFill>
              <a:cs typeface="B Nazanin" panose="00000400000000000000" pitchFamily="2" charset="-78"/>
            </a:endParaRPr>
          </a:p>
          <a:p>
            <a:pPr algn="just" rtl="1"/>
            <a:r>
              <a:rPr lang="ar-SA" sz="1200" dirty="0" smtClean="0">
                <a:solidFill>
                  <a:schemeClr val="tx1"/>
                </a:solidFill>
                <a:cs typeface="B Nazanin" panose="00000400000000000000" pitchFamily="2" charset="-78"/>
              </a:rPr>
              <a:t>در </a:t>
            </a:r>
            <a:r>
              <a:rPr lang="ar-SA" sz="1200" dirty="0">
                <a:solidFill>
                  <a:schemeClr val="tx1"/>
                </a:solidFill>
                <a:cs typeface="B Nazanin" panose="00000400000000000000" pitchFamily="2" charset="-78"/>
              </a:rPr>
              <a:t>کارآزمايي</a:t>
            </a:r>
            <a:r>
              <a:rPr lang="en-US" sz="1200" dirty="0">
                <a:solidFill>
                  <a:schemeClr val="tx1"/>
                </a:solidFill>
                <a:cs typeface="B Nazanin" panose="00000400000000000000" pitchFamily="2" charset="-78"/>
              </a:rPr>
              <a:t>‌</a:t>
            </a:r>
            <a:r>
              <a:rPr lang="ar-SA" sz="1200" dirty="0">
                <a:solidFill>
                  <a:schemeClr val="tx1"/>
                </a:solidFill>
                <a:cs typeface="B Nazanin" panose="00000400000000000000" pitchFamily="2" charset="-78"/>
              </a:rPr>
              <a:t>هاي باليني بايد علاوه بر طرح نامه، دستورالعمل (پروتکل) نيز تهيه و ارائه شود. طرح</a:t>
            </a:r>
            <a:r>
              <a:rPr lang="en-US" sz="1200" dirty="0">
                <a:solidFill>
                  <a:schemeClr val="tx1"/>
                </a:solidFill>
                <a:cs typeface="B Nazanin" panose="00000400000000000000" pitchFamily="2" charset="-78"/>
              </a:rPr>
              <a:t>‌</a:t>
            </a:r>
            <a:r>
              <a:rPr lang="ar-SA" sz="1200" dirty="0">
                <a:solidFill>
                  <a:schemeClr val="tx1"/>
                </a:solidFill>
                <a:cs typeface="B Nazanin" panose="00000400000000000000" pitchFamily="2" charset="-78"/>
              </a:rPr>
              <a:t>نامه و دستورالعمل بايد شامل تمامي اجزاي ضروري باشد. از جمله بخش ملاحظات اخلاقي، اطلاعات مربوط به بودجه، حمايت کننده</a:t>
            </a:r>
            <a:r>
              <a:rPr lang="en-US" sz="1200" dirty="0">
                <a:solidFill>
                  <a:schemeClr val="tx1"/>
                </a:solidFill>
                <a:cs typeface="B Nazanin" panose="00000400000000000000" pitchFamily="2" charset="-78"/>
              </a:rPr>
              <a:t>‌</a:t>
            </a:r>
            <a:r>
              <a:rPr lang="ar-SA" sz="1200" dirty="0">
                <a:solidFill>
                  <a:schemeClr val="tx1"/>
                </a:solidFill>
                <a:cs typeface="B Nazanin" panose="00000400000000000000" pitchFamily="2" charset="-78"/>
              </a:rPr>
              <a:t>ها، وابستگي</a:t>
            </a:r>
            <a:r>
              <a:rPr lang="en-US" sz="1200" dirty="0">
                <a:solidFill>
                  <a:schemeClr val="tx1"/>
                </a:solidFill>
                <a:cs typeface="B Nazanin" panose="00000400000000000000" pitchFamily="2" charset="-78"/>
              </a:rPr>
              <a:t>‌</a:t>
            </a:r>
            <a:r>
              <a:rPr lang="ar-SA" sz="1200" dirty="0">
                <a:solidFill>
                  <a:schemeClr val="tx1"/>
                </a:solidFill>
                <a:cs typeface="B Nazanin" panose="00000400000000000000" pitchFamily="2" charset="-78"/>
              </a:rPr>
              <a:t>هاي سازماني، موارد تعارض منافع بالقوه</a:t>
            </a:r>
            <a:r>
              <a:rPr lang="en-US" sz="1200" dirty="0">
                <a:solidFill>
                  <a:schemeClr val="tx1"/>
                </a:solidFill>
                <a:cs typeface="B Nazanin" panose="00000400000000000000" pitchFamily="2" charset="-78"/>
              </a:rPr>
              <a:t>‌</a:t>
            </a:r>
            <a:r>
              <a:rPr lang="ar-SA" sz="1200" dirty="0">
                <a:solidFill>
                  <a:schemeClr val="tx1"/>
                </a:solidFill>
                <a:cs typeface="B Nazanin" panose="00000400000000000000" pitchFamily="2" charset="-78"/>
              </a:rPr>
              <a:t>ي ديگر، مشوق</a:t>
            </a:r>
            <a:r>
              <a:rPr lang="en-US" sz="1200" dirty="0">
                <a:solidFill>
                  <a:schemeClr val="tx1"/>
                </a:solidFill>
                <a:cs typeface="B Nazanin" panose="00000400000000000000" pitchFamily="2" charset="-78"/>
              </a:rPr>
              <a:t>‌</a:t>
            </a:r>
            <a:r>
              <a:rPr lang="ar-SA" sz="1200" dirty="0">
                <a:solidFill>
                  <a:schemeClr val="tx1"/>
                </a:solidFill>
                <a:cs typeface="B Nazanin" panose="00000400000000000000" pitchFamily="2" charset="-78"/>
              </a:rPr>
              <a:t>هاي شرکت کنندگان، پيش بيني درمان و يا جبران خسارت افراد آسيب ديده در پژوهش .در مواردي که لازم است رضايت</a:t>
            </a:r>
            <a:r>
              <a:rPr lang="en-US" sz="1200" dirty="0">
                <a:solidFill>
                  <a:schemeClr val="tx1"/>
                </a:solidFill>
                <a:cs typeface="B Nazanin" panose="00000400000000000000" pitchFamily="2" charset="-78"/>
              </a:rPr>
              <a:t>‌</a:t>
            </a:r>
            <a:r>
              <a:rPr lang="ar-SA" sz="1200" dirty="0">
                <a:solidFill>
                  <a:schemeClr val="tx1"/>
                </a:solidFill>
                <a:cs typeface="B Nazanin" panose="00000400000000000000" pitchFamily="2" charset="-78"/>
              </a:rPr>
              <a:t>نامه</a:t>
            </a:r>
            <a:r>
              <a:rPr lang="en-US" sz="1200" dirty="0">
                <a:solidFill>
                  <a:schemeClr val="tx1"/>
                </a:solidFill>
                <a:cs typeface="B Nazanin" panose="00000400000000000000" pitchFamily="2" charset="-78"/>
              </a:rPr>
              <a:t>‌</a:t>
            </a:r>
            <a:r>
              <a:rPr lang="ar-SA" sz="1200" dirty="0">
                <a:solidFill>
                  <a:schemeClr val="tx1"/>
                </a:solidFill>
                <a:cs typeface="B Nazanin" panose="00000400000000000000" pitchFamily="2" charset="-78"/>
              </a:rPr>
              <a:t>ي آگاهانه به</a:t>
            </a:r>
            <a:r>
              <a:rPr lang="en-US" sz="1200" dirty="0">
                <a:solidFill>
                  <a:schemeClr val="tx1"/>
                </a:solidFill>
                <a:cs typeface="B Nazanin" panose="00000400000000000000" pitchFamily="2" charset="-78"/>
              </a:rPr>
              <a:t>‌</a:t>
            </a:r>
            <a:r>
              <a:rPr lang="ar-SA" sz="1200" dirty="0">
                <a:solidFill>
                  <a:schemeClr val="tx1"/>
                </a:solidFill>
                <a:cs typeface="B Nazanin" panose="00000400000000000000" pitchFamily="2" charset="-78"/>
              </a:rPr>
              <a:t>صورت کتبي اخذ شود، فرم رضايت</a:t>
            </a:r>
            <a:r>
              <a:rPr lang="en-US" sz="1200" dirty="0">
                <a:solidFill>
                  <a:schemeClr val="tx1"/>
                </a:solidFill>
                <a:cs typeface="B Nazanin" panose="00000400000000000000" pitchFamily="2" charset="-78"/>
              </a:rPr>
              <a:t>‌</a:t>
            </a:r>
            <a:r>
              <a:rPr lang="ar-SA" sz="1200" dirty="0">
                <a:solidFill>
                  <a:schemeClr val="tx1"/>
                </a:solidFill>
                <a:cs typeface="B Nazanin" panose="00000400000000000000" pitchFamily="2" charset="-78"/>
              </a:rPr>
              <a:t>نامه بايد تدوين و به طرح</a:t>
            </a:r>
            <a:r>
              <a:rPr lang="en-US" sz="1200" dirty="0">
                <a:solidFill>
                  <a:schemeClr val="tx1"/>
                </a:solidFill>
                <a:cs typeface="B Nazanin" panose="00000400000000000000" pitchFamily="2" charset="-78"/>
              </a:rPr>
              <a:t>‌</a:t>
            </a:r>
            <a:r>
              <a:rPr lang="ar-SA" sz="1200" dirty="0">
                <a:solidFill>
                  <a:schemeClr val="tx1"/>
                </a:solidFill>
                <a:cs typeface="B Nazanin" panose="00000400000000000000" pitchFamily="2" charset="-78"/>
              </a:rPr>
              <a:t>نامه پيوست شده باشد. پيش از تصويب يا تأييد طرح</a:t>
            </a:r>
            <a:r>
              <a:rPr lang="en-US" sz="1200" dirty="0">
                <a:solidFill>
                  <a:schemeClr val="tx1"/>
                </a:solidFill>
                <a:cs typeface="B Nazanin" panose="00000400000000000000" pitchFamily="2" charset="-78"/>
              </a:rPr>
              <a:t>‌</a:t>
            </a:r>
            <a:r>
              <a:rPr lang="ar-SA" sz="1200" dirty="0">
                <a:solidFill>
                  <a:schemeClr val="tx1"/>
                </a:solidFill>
                <a:cs typeface="B Nazanin" panose="00000400000000000000" pitchFamily="2" charset="-78"/>
              </a:rPr>
              <a:t>نامه از سوي کميته</a:t>
            </a:r>
            <a:r>
              <a:rPr lang="en-US" sz="1200" dirty="0">
                <a:solidFill>
                  <a:schemeClr val="tx1"/>
                </a:solidFill>
                <a:cs typeface="B Nazanin" panose="00000400000000000000" pitchFamily="2" charset="-78"/>
              </a:rPr>
              <a:t>‌</a:t>
            </a:r>
            <a:r>
              <a:rPr lang="ar-SA" sz="1200" dirty="0">
                <a:solidFill>
                  <a:schemeClr val="tx1"/>
                </a:solidFill>
                <a:cs typeface="B Nazanin" panose="00000400000000000000" pitchFamily="2" charset="-78"/>
              </a:rPr>
              <a:t>ي مستقل اخلاق در پژوهش، نبايد اجراي پژوهش شروع شود.</a:t>
            </a:r>
            <a:endParaRPr lang="en-US" sz="1200" dirty="0">
              <a:solidFill>
                <a:schemeClr val="tx1"/>
              </a:solidFill>
              <a:cs typeface="B Nazanin" panose="00000400000000000000" pitchFamily="2" charset="-78"/>
            </a:endParaRPr>
          </a:p>
          <a:p>
            <a:pPr algn="just" rtl="1"/>
            <a:endParaRPr lang="fa-IR" sz="1050" dirty="0" smtClean="0">
              <a:solidFill>
                <a:schemeClr val="tx1"/>
              </a:solidFill>
              <a:cs typeface="B Nazanin" panose="00000400000000000000" pitchFamily="2" charset="-78"/>
            </a:endParaRPr>
          </a:p>
        </p:txBody>
      </p:sp>
      <p:sp>
        <p:nvSpPr>
          <p:cNvPr id="30" name="Rectangle 29"/>
          <p:cNvSpPr/>
          <p:nvPr/>
        </p:nvSpPr>
        <p:spPr>
          <a:xfrm>
            <a:off x="367721" y="5265628"/>
            <a:ext cx="6282333" cy="276999"/>
          </a:xfrm>
          <a:prstGeom prst="rect">
            <a:avLst/>
          </a:prstGeom>
          <a:gradFill>
            <a:gsLst>
              <a:gs pos="68000">
                <a:schemeClr val="accent2">
                  <a:satMod val="103000"/>
                  <a:lumMod val="102000"/>
                  <a:tint val="94000"/>
                </a:schemeClr>
              </a:gs>
              <a:gs pos="98000">
                <a:schemeClr val="accent2">
                  <a:lumMod val="20000"/>
                  <a:lumOff val="80000"/>
                </a:schemeClr>
              </a:gs>
              <a:gs pos="100000">
                <a:schemeClr val="accent2">
                  <a:lumMod val="99000"/>
                  <a:satMod val="120000"/>
                  <a:shade val="78000"/>
                </a:schemeClr>
              </a:gs>
            </a:gsLst>
          </a:gradFill>
        </p:spPr>
        <p:style>
          <a:lnRef idx="0">
            <a:schemeClr val="accent2"/>
          </a:lnRef>
          <a:fillRef idx="3">
            <a:schemeClr val="accent2"/>
          </a:fillRef>
          <a:effectRef idx="3">
            <a:schemeClr val="accent2"/>
          </a:effectRef>
          <a:fontRef idx="minor">
            <a:schemeClr val="lt1"/>
          </a:fontRef>
        </p:style>
        <p:txBody>
          <a:bodyPr wrap="square">
            <a:spAutoFit/>
          </a:bodyPr>
          <a:lstStyle/>
          <a:p>
            <a:pPr algn="ctr" rtl="1"/>
            <a:r>
              <a:rPr lang="ar-SA" sz="1200" b="1" dirty="0">
                <a:solidFill>
                  <a:schemeClr val="tx1"/>
                </a:solidFill>
                <a:cs typeface="B Titr" panose="00000700000000000000" pitchFamily="2" charset="-78"/>
              </a:rPr>
              <a:t>راهنماي عمومي اخلاق در پژوهش</a:t>
            </a:r>
            <a:r>
              <a:rPr lang="en-US" sz="1200" b="1" dirty="0">
                <a:solidFill>
                  <a:schemeClr val="tx1"/>
                </a:solidFill>
                <a:cs typeface="B Titr" panose="00000700000000000000" pitchFamily="2" charset="-78"/>
              </a:rPr>
              <a:t>‌</a:t>
            </a:r>
            <a:r>
              <a:rPr lang="ar-SA" sz="1200" b="1" dirty="0">
                <a:solidFill>
                  <a:schemeClr val="tx1"/>
                </a:solidFill>
                <a:cs typeface="B Titr" panose="00000700000000000000" pitchFamily="2" charset="-78"/>
              </a:rPr>
              <a:t>هاي علوم پزشکي  </a:t>
            </a:r>
            <a:r>
              <a:rPr lang="ar-SA" sz="1200" b="1" dirty="0" smtClean="0">
                <a:solidFill>
                  <a:schemeClr val="tx1"/>
                </a:solidFill>
                <a:cs typeface="B Titr" panose="00000700000000000000" pitchFamily="2" charset="-78"/>
              </a:rPr>
              <a:t>دارای </a:t>
            </a:r>
            <a:r>
              <a:rPr lang="ar-SA" sz="1200" b="1" dirty="0">
                <a:solidFill>
                  <a:schemeClr val="tx1"/>
                </a:solidFill>
                <a:cs typeface="B Titr" panose="00000700000000000000" pitchFamily="2" charset="-78"/>
              </a:rPr>
              <a:t>آزمودنی انسانی  در جمهوري اسلامي </a:t>
            </a:r>
            <a:r>
              <a:rPr lang="ar-SA" sz="1200" b="1" dirty="0" smtClean="0">
                <a:solidFill>
                  <a:schemeClr val="tx1"/>
                </a:solidFill>
                <a:cs typeface="B Titr" panose="00000700000000000000" pitchFamily="2" charset="-78"/>
              </a:rPr>
              <a:t>ايران</a:t>
            </a:r>
            <a:r>
              <a:rPr lang="fa-IR" sz="1200" b="1" dirty="0" smtClean="0">
                <a:solidFill>
                  <a:schemeClr val="tx1"/>
                </a:solidFill>
                <a:cs typeface="B Titr" panose="00000700000000000000" pitchFamily="2" charset="-78"/>
              </a:rPr>
              <a:t> سال 92</a:t>
            </a:r>
            <a:endParaRPr lang="en-US" sz="1200" b="1" dirty="0">
              <a:solidFill>
                <a:schemeClr val="tx1"/>
              </a:solidFill>
              <a:cs typeface="B Titr" panose="00000700000000000000" pitchFamily="2" charset="-78"/>
            </a:endParaRPr>
          </a:p>
        </p:txBody>
      </p:sp>
      <p:sp>
        <p:nvSpPr>
          <p:cNvPr id="7" name="Right Arrow 6"/>
          <p:cNvSpPr/>
          <p:nvPr/>
        </p:nvSpPr>
        <p:spPr>
          <a:xfrm flipH="1">
            <a:off x="5390778" y="5692522"/>
            <a:ext cx="929920" cy="143948"/>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2188522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702</TotalTime>
  <Words>1336</Words>
  <Application>Microsoft Office PowerPoint</Application>
  <PresentationFormat>A4 Paper (210x297 mm)</PresentationFormat>
  <Paragraphs>34</Paragraphs>
  <Slides>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vt:i4>
      </vt:variant>
    </vt:vector>
  </HeadingPairs>
  <TitlesOfParts>
    <vt:vector size="11" baseType="lpstr">
      <vt:lpstr>Arial</vt:lpstr>
      <vt:lpstr>B Nazanin</vt:lpstr>
      <vt:lpstr>B Titr</vt:lpstr>
      <vt:lpstr>B Zar</vt:lpstr>
      <vt:lpstr>Calibri</vt:lpstr>
      <vt:lpstr>Calibri Light</vt:lpstr>
      <vt:lpstr>Glacial Indifference</vt:lpstr>
      <vt:lpstr>Times New Roman</vt:lpstr>
      <vt:lpstr>Office Theme</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PC01</dc:creator>
  <cp:lastModifiedBy>z.jafargholi</cp:lastModifiedBy>
  <cp:revision>97</cp:revision>
  <cp:lastPrinted>2024-06-16T04:38:59Z</cp:lastPrinted>
  <dcterms:created xsi:type="dcterms:W3CDTF">2024-04-13T05:50:11Z</dcterms:created>
  <dcterms:modified xsi:type="dcterms:W3CDTF">2025-01-26T08:20:00Z</dcterms:modified>
</cp:coreProperties>
</file>